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TAN Pearl" charset="1" panose="00000000000000000000"/>
      <p:regular r:id="rId12"/>
    </p:embeddedFont>
    <p:embeddedFont>
      <p:font typeface="Public Sans" charset="1" panose="00000000000000000000"/>
      <p:regular r:id="rId13"/>
    </p:embeddedFont>
    <p:embeddedFont>
      <p:font typeface="Public Sans Bold" charset="1" panose="00000000000000000000"/>
      <p:regular r:id="rId14"/>
    </p:embeddedFont>
    <p:embeddedFont>
      <p:font typeface="Public Sans Italics" charset="1" panose="00000000000000000000"/>
      <p:regular r:id="rId15"/>
    </p:embeddedFont>
    <p:embeddedFont>
      <p:font typeface="Public Sans Bold Italics" charset="1" panose="00000000000000000000"/>
      <p:regular r:id="rId16"/>
    </p:embeddedFont>
    <p:embeddedFont>
      <p:font typeface="Public Sans Thin" charset="1" panose="00000000000000000000"/>
      <p:regular r:id="rId17"/>
    </p:embeddedFont>
    <p:embeddedFont>
      <p:font typeface="Public Sans Thin Italics" charset="1" panose="00000000000000000000"/>
      <p:regular r:id="rId18"/>
    </p:embeddedFont>
    <p:embeddedFont>
      <p:font typeface="Public Sans Medium" charset="1" panose="00000000000000000000"/>
      <p:regular r:id="rId19"/>
    </p:embeddedFont>
    <p:embeddedFont>
      <p:font typeface="Public Sans Medium Italics" charset="1" panose="00000000000000000000"/>
      <p:regular r:id="rId20"/>
    </p:embeddedFont>
    <p:embeddedFont>
      <p:font typeface="Public Sans Heavy" charset="1" panose="00000000000000000000"/>
      <p:regular r:id="rId21"/>
    </p:embeddedFont>
    <p:embeddedFont>
      <p:font typeface="Public Sans Heavy Italics" charset="1" panose="00000000000000000000"/>
      <p:regular r:id="rId22"/>
    </p:embeddedFont>
    <p:embeddedFont>
      <p:font typeface="Open Sans" charset="1" panose="020B0606030504020204"/>
      <p:regular r:id="rId23"/>
    </p:embeddedFont>
    <p:embeddedFont>
      <p:font typeface="Open Sans Bold" charset="1" panose="020B0806030504020204"/>
      <p:regular r:id="rId24"/>
    </p:embeddedFont>
    <p:embeddedFont>
      <p:font typeface="Open Sans Italics" charset="1" panose="020B0606030504020204"/>
      <p:regular r:id="rId25"/>
    </p:embeddedFont>
    <p:embeddedFont>
      <p:font typeface="Open Sans Bold Italics" charset="1" panose="020B0806030504020204"/>
      <p:regular r:id="rId26"/>
    </p:embeddedFont>
    <p:embeddedFont>
      <p:font typeface="Open Sans Light" charset="1" panose="020B0306030504020204"/>
      <p:regular r:id="rId27"/>
    </p:embeddedFont>
    <p:embeddedFont>
      <p:font typeface="Open Sans Light Italics" charset="1" panose="020B0306030504020204"/>
      <p:regular r:id="rId28"/>
    </p:embeddedFont>
    <p:embeddedFont>
      <p:font typeface="Open Sans Ultra-Bold" charset="1" panose="00000000000000000000"/>
      <p:regular r:id="rId29"/>
    </p:embeddedFont>
    <p:embeddedFont>
      <p:font typeface="Open Sans Ultra-Bold Italics" charset="1" panose="00000000000000000000"/>
      <p:regular r:id="rId30"/>
    </p:embeddedFont>
    <p:embeddedFont>
      <p:font typeface="Montserrat" charset="1" panose="00000500000000000000"/>
      <p:regular r:id="rId31"/>
    </p:embeddedFont>
    <p:embeddedFont>
      <p:font typeface="Montserrat Bold" charset="1" panose="00000800000000000000"/>
      <p:regular r:id="rId32"/>
    </p:embeddedFont>
    <p:embeddedFont>
      <p:font typeface="Montserrat Italics" charset="1" panose="00000500000000000000"/>
      <p:regular r:id="rId33"/>
    </p:embeddedFont>
    <p:embeddedFont>
      <p:font typeface="Montserrat Bold Italics" charset="1" panose="00000800000000000000"/>
      <p:regular r:id="rId34"/>
    </p:embeddedFont>
    <p:embeddedFont>
      <p:font typeface="Montserrat Thin" charset="1" panose="00000300000000000000"/>
      <p:regular r:id="rId35"/>
    </p:embeddedFont>
    <p:embeddedFont>
      <p:font typeface="Montserrat Thin Italics" charset="1" panose="00000300000000000000"/>
      <p:regular r:id="rId36"/>
    </p:embeddedFont>
    <p:embeddedFont>
      <p:font typeface="Montserrat Extra-Light" charset="1" panose="00000300000000000000"/>
      <p:regular r:id="rId37"/>
    </p:embeddedFont>
    <p:embeddedFont>
      <p:font typeface="Montserrat Extra-Light Italics" charset="1" panose="00000300000000000000"/>
      <p:regular r:id="rId38"/>
    </p:embeddedFont>
    <p:embeddedFont>
      <p:font typeface="Montserrat Light" charset="1" panose="00000400000000000000"/>
      <p:regular r:id="rId39"/>
    </p:embeddedFont>
    <p:embeddedFont>
      <p:font typeface="Montserrat Light Italics" charset="1" panose="00000400000000000000"/>
      <p:regular r:id="rId40"/>
    </p:embeddedFont>
    <p:embeddedFont>
      <p:font typeface="Montserrat Medium" charset="1" panose="00000600000000000000"/>
      <p:regular r:id="rId41"/>
    </p:embeddedFont>
    <p:embeddedFont>
      <p:font typeface="Montserrat Medium Italics" charset="1" panose="00000600000000000000"/>
      <p:regular r:id="rId42"/>
    </p:embeddedFont>
    <p:embeddedFont>
      <p:font typeface="Montserrat Semi-Bold" charset="1" panose="00000700000000000000"/>
      <p:regular r:id="rId43"/>
    </p:embeddedFont>
    <p:embeddedFont>
      <p:font typeface="Montserrat Semi-Bold Italics" charset="1" panose="00000700000000000000"/>
      <p:regular r:id="rId44"/>
    </p:embeddedFont>
    <p:embeddedFont>
      <p:font typeface="Montserrat Ultra-Bold" charset="1" panose="00000900000000000000"/>
      <p:regular r:id="rId45"/>
    </p:embeddedFont>
    <p:embeddedFont>
      <p:font typeface="Montserrat Ultra-Bold Italics" charset="1" panose="00000900000000000000"/>
      <p:regular r:id="rId46"/>
    </p:embeddedFont>
    <p:embeddedFont>
      <p:font typeface="Montserrat Heavy" charset="1" panose="00000A00000000000000"/>
      <p:regular r:id="rId47"/>
    </p:embeddedFont>
    <p:embeddedFont>
      <p:font typeface="Montserrat Heavy Italics" charset="1" panose="00000A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23.jpeg" Type="http://schemas.openxmlformats.org/officeDocument/2006/relationships/image"/><Relationship Id="rId12" Target="../media/image24.jpeg" Type="http://schemas.openxmlformats.org/officeDocument/2006/relationships/image"/><Relationship Id="rId13" Target="../media/image25.jpeg" Type="http://schemas.openxmlformats.org/officeDocument/2006/relationships/image"/><Relationship Id="rId14" Target="../media/image26.jpeg" Type="http://schemas.openxmlformats.org/officeDocument/2006/relationships/image"/><Relationship Id="rId15" Target="../media/image27.jpeg" Type="http://schemas.openxmlformats.org/officeDocument/2006/relationships/image"/><Relationship Id="rId16" Target="../media/image28.jpeg" Type="http://schemas.openxmlformats.org/officeDocument/2006/relationships/image"/><Relationship Id="rId17" Target="../media/image29.jpeg" Type="http://schemas.openxmlformats.org/officeDocument/2006/relationships/image"/><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 Id="rId8" Target="../media/image21.jpeg" Type="http://schemas.openxmlformats.org/officeDocument/2006/relationships/image"/><Relationship Id="rId9" Target="../media/image1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3303563" y="2242650"/>
            <a:ext cx="11680874" cy="3126203"/>
          </a:xfrm>
          <a:prstGeom prst="rect">
            <a:avLst/>
          </a:prstGeom>
        </p:spPr>
        <p:txBody>
          <a:bodyPr anchor="t" rtlCol="false" tIns="0" lIns="0" bIns="0" rIns="0">
            <a:spAutoFit/>
          </a:bodyPr>
          <a:lstStyle/>
          <a:p>
            <a:pPr algn="ctr">
              <a:lnSpc>
                <a:spcPts val="12115"/>
              </a:lnSpc>
            </a:pPr>
            <a:r>
              <a:rPr lang="en-US" sz="9109" spc="-519">
                <a:solidFill>
                  <a:srgbClr val="494949"/>
                </a:solidFill>
                <a:latin typeface="TAN Pearl"/>
              </a:rPr>
              <a:t>PROJECT PRESENTATION</a:t>
            </a:r>
          </a:p>
        </p:txBody>
      </p:sp>
      <p:sp>
        <p:nvSpPr>
          <p:cNvPr name="TextBox 16" id="16"/>
          <p:cNvSpPr txBox="true"/>
          <p:nvPr/>
        </p:nvSpPr>
        <p:spPr>
          <a:xfrm rot="0">
            <a:off x="3921077" y="6409456"/>
            <a:ext cx="2873871" cy="815975"/>
          </a:xfrm>
          <a:prstGeom prst="rect">
            <a:avLst/>
          </a:prstGeom>
        </p:spPr>
        <p:txBody>
          <a:bodyPr anchor="t" rtlCol="false" tIns="0" lIns="0" bIns="0" rIns="0">
            <a:spAutoFit/>
          </a:bodyPr>
          <a:lstStyle/>
          <a:p>
            <a:pPr algn="ctr">
              <a:lnSpc>
                <a:spcPts val="3249"/>
              </a:lnSpc>
            </a:pPr>
            <a:r>
              <a:rPr lang="en-US" sz="2499">
                <a:solidFill>
                  <a:srgbClr val="494949"/>
                </a:solidFill>
                <a:latin typeface="Open Sans Bold"/>
              </a:rPr>
              <a:t>SUBMITTED TO:</a:t>
            </a:r>
          </a:p>
          <a:p>
            <a:pPr algn="ctr">
              <a:lnSpc>
                <a:spcPts val="3249"/>
              </a:lnSpc>
              <a:spcBef>
                <a:spcPct val="0"/>
              </a:spcBef>
            </a:pPr>
            <a:r>
              <a:rPr lang="en-US" sz="2499">
                <a:solidFill>
                  <a:srgbClr val="494949"/>
                </a:solidFill>
                <a:latin typeface="Open Sans Bold"/>
              </a:rPr>
              <a:t>DR. ARUN PUNDIR</a:t>
            </a:r>
          </a:p>
        </p:txBody>
      </p:sp>
      <p:sp>
        <p:nvSpPr>
          <p:cNvPr name="TextBox 17" id="17"/>
          <p:cNvSpPr txBox="true"/>
          <p:nvPr/>
        </p:nvSpPr>
        <p:spPr>
          <a:xfrm rot="0">
            <a:off x="10130574" y="6409456"/>
            <a:ext cx="4618806" cy="1225550"/>
          </a:xfrm>
          <a:prstGeom prst="rect">
            <a:avLst/>
          </a:prstGeom>
        </p:spPr>
        <p:txBody>
          <a:bodyPr anchor="t" rtlCol="false" tIns="0" lIns="0" bIns="0" rIns="0">
            <a:spAutoFit/>
          </a:bodyPr>
          <a:lstStyle/>
          <a:p>
            <a:pPr algn="ctr">
              <a:lnSpc>
                <a:spcPts val="3249"/>
              </a:lnSpc>
            </a:pPr>
            <a:r>
              <a:rPr lang="en-US" sz="2499">
                <a:solidFill>
                  <a:srgbClr val="494949"/>
                </a:solidFill>
                <a:latin typeface="Open Sans Bold"/>
              </a:rPr>
              <a:t>SUBMITTED BY:</a:t>
            </a:r>
          </a:p>
          <a:p>
            <a:pPr algn="just">
              <a:lnSpc>
                <a:spcPts val="3249"/>
              </a:lnSpc>
            </a:pPr>
            <a:r>
              <a:rPr lang="en-US" sz="2499">
                <a:solidFill>
                  <a:srgbClr val="494949"/>
                </a:solidFill>
                <a:latin typeface="Open Sans Bold"/>
              </a:rPr>
              <a:t>VISHNU BATRA 102103223</a:t>
            </a:r>
          </a:p>
          <a:p>
            <a:pPr algn="just">
              <a:lnSpc>
                <a:spcPts val="3249"/>
              </a:lnSpc>
              <a:spcBef>
                <a:spcPct val="0"/>
              </a:spcBef>
            </a:pPr>
            <a:r>
              <a:rPr lang="en-US" sz="2499">
                <a:solidFill>
                  <a:srgbClr val="494949"/>
                </a:solidFill>
                <a:latin typeface="Open Sans Bold"/>
              </a:rPr>
              <a:t>CHARUL WADHWA 102103210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299784" y="-566780"/>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3003901" y="6352306"/>
            <a:ext cx="5059689" cy="5741491"/>
          </a:xfrm>
          <a:custGeom>
            <a:avLst/>
            <a:gdLst/>
            <a:ahLst/>
            <a:cxnLst/>
            <a:rect r="r" b="b" t="t" l="l"/>
            <a:pathLst>
              <a:path h="5741491" w="5059689">
                <a:moveTo>
                  <a:pt x="0" y="0"/>
                </a:moveTo>
                <a:lnTo>
                  <a:pt x="5059689" y="0"/>
                </a:lnTo>
                <a:lnTo>
                  <a:pt x="5059689"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4411042" y="-206738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779430" y="-3179500"/>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3003901" y="3901001"/>
            <a:ext cx="4656793" cy="5322050"/>
          </a:xfrm>
          <a:custGeom>
            <a:avLst/>
            <a:gdLst/>
            <a:ahLst/>
            <a:cxnLst/>
            <a:rect r="r" b="b" t="t" l="l"/>
            <a:pathLst>
              <a:path h="5322050" w="4656793">
                <a:moveTo>
                  <a:pt x="0" y="0"/>
                </a:moveTo>
                <a:lnTo>
                  <a:pt x="4656794" y="0"/>
                </a:lnTo>
                <a:lnTo>
                  <a:pt x="4656794"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3303563" y="4538710"/>
            <a:ext cx="11680874" cy="1592678"/>
          </a:xfrm>
          <a:prstGeom prst="rect">
            <a:avLst/>
          </a:prstGeom>
        </p:spPr>
        <p:txBody>
          <a:bodyPr anchor="t" rtlCol="false" tIns="0" lIns="0" bIns="0" rIns="0">
            <a:spAutoFit/>
          </a:bodyPr>
          <a:lstStyle/>
          <a:p>
            <a:pPr algn="ctr">
              <a:lnSpc>
                <a:spcPts val="12115"/>
              </a:lnSpc>
            </a:pPr>
            <a:r>
              <a:rPr lang="en-US" sz="9109" spc="-519">
                <a:solidFill>
                  <a:srgbClr val="494949"/>
                </a:solidFill>
                <a:latin typeface="TAN Pearl"/>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1647840">
            <a:off x="10185968" y="-2011922"/>
            <a:ext cx="15048479" cy="14004208"/>
          </a:xfrm>
          <a:custGeom>
            <a:avLst/>
            <a:gdLst/>
            <a:ahLst/>
            <a:cxnLst/>
            <a:rect r="r" b="b" t="t" l="l"/>
            <a:pathLst>
              <a:path h="14004208" w="15048479">
                <a:moveTo>
                  <a:pt x="0" y="0"/>
                </a:moveTo>
                <a:lnTo>
                  <a:pt x="15048479" y="0"/>
                </a:lnTo>
                <a:lnTo>
                  <a:pt x="15048479" y="14004209"/>
                </a:lnTo>
                <a:lnTo>
                  <a:pt x="0" y="14004209"/>
                </a:lnTo>
                <a:lnTo>
                  <a:pt x="0" y="0"/>
                </a:lnTo>
                <a:close/>
              </a:path>
            </a:pathLst>
          </a:custGeom>
          <a:blipFill>
            <a:blip r:embed="rId2"/>
            <a:stretch>
              <a:fillRect l="0" t="-740" r="0" b="0"/>
            </a:stretch>
          </a:blipFill>
        </p:spPr>
      </p:sp>
      <p:sp>
        <p:nvSpPr>
          <p:cNvPr name="TextBox 3" id="3"/>
          <p:cNvSpPr txBox="true"/>
          <p:nvPr/>
        </p:nvSpPr>
        <p:spPr>
          <a:xfrm rot="0">
            <a:off x="1314450" y="1414703"/>
            <a:ext cx="9960321" cy="2329815"/>
          </a:xfrm>
          <a:prstGeom prst="rect">
            <a:avLst/>
          </a:prstGeom>
        </p:spPr>
        <p:txBody>
          <a:bodyPr anchor="t" rtlCol="false" tIns="0" lIns="0" bIns="0" rIns="0">
            <a:spAutoFit/>
          </a:bodyPr>
          <a:lstStyle/>
          <a:p>
            <a:pPr>
              <a:lnSpc>
                <a:spcPts val="9030"/>
              </a:lnSpc>
            </a:pPr>
            <a:r>
              <a:rPr lang="en-US" sz="7000" spc="-399">
                <a:solidFill>
                  <a:srgbClr val="494949"/>
                </a:solidFill>
                <a:latin typeface="TAN Pearl"/>
              </a:rPr>
              <a:t>Yoga Posture Detection System</a:t>
            </a:r>
          </a:p>
        </p:txBody>
      </p:sp>
      <p:sp>
        <p:nvSpPr>
          <p:cNvPr name="TextBox 4" id="4"/>
          <p:cNvSpPr txBox="true"/>
          <p:nvPr/>
        </p:nvSpPr>
        <p:spPr>
          <a:xfrm rot="0">
            <a:off x="1473805" y="4053591"/>
            <a:ext cx="6931421" cy="4859011"/>
          </a:xfrm>
          <a:prstGeom prst="rect">
            <a:avLst/>
          </a:prstGeom>
        </p:spPr>
        <p:txBody>
          <a:bodyPr anchor="t" rtlCol="false" tIns="0" lIns="0" bIns="0" rIns="0">
            <a:spAutoFit/>
          </a:bodyPr>
          <a:lstStyle/>
          <a:p>
            <a:pPr algn="just">
              <a:lnSpc>
                <a:spcPts val="2564"/>
              </a:lnSpc>
            </a:pPr>
            <a:r>
              <a:rPr lang="en-US" sz="1899" spc="113">
                <a:solidFill>
                  <a:srgbClr val="494949"/>
                </a:solidFill>
                <a:latin typeface="Montserrat Bold"/>
              </a:rPr>
              <a:t>The Yoga Posture Detection System (YPDS) is a groundbreaking technology project that combines computer vision and machine learning to enhance yoga practice. It employs deep learning algorithms to analyze real-time video of practitioners, offering instant feedback on posture alignment, customized to individual needs. With a user-friendly interface, it benefits both practitioners and instructors by deepening practice, reducing injury risks, and providing objective teaching guidance. This innovative fusion of yoga and technology promotes well-being and wider adoption of yoga in the modern era.</a:t>
            </a:r>
          </a:p>
          <a:p>
            <a:pPr>
              <a:lnSpc>
                <a:spcPts val="1306"/>
              </a:lnSpc>
            </a:pPr>
          </a:p>
          <a:p>
            <a:pPr marL="0" indent="0" lvl="0">
              <a:lnSpc>
                <a:spcPts val="1306"/>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TextBox 2" id="2"/>
          <p:cNvSpPr txBox="true"/>
          <p:nvPr/>
        </p:nvSpPr>
        <p:spPr>
          <a:xfrm rot="0">
            <a:off x="810723" y="1670297"/>
            <a:ext cx="8333277" cy="3472815"/>
          </a:xfrm>
          <a:prstGeom prst="rect">
            <a:avLst/>
          </a:prstGeom>
        </p:spPr>
        <p:txBody>
          <a:bodyPr anchor="t" rtlCol="false" tIns="0" lIns="0" bIns="0" rIns="0">
            <a:spAutoFit/>
          </a:bodyPr>
          <a:lstStyle/>
          <a:p>
            <a:pPr>
              <a:lnSpc>
                <a:spcPts val="9030"/>
              </a:lnSpc>
            </a:pPr>
            <a:r>
              <a:rPr lang="en-US" sz="7000" spc="-399">
                <a:solidFill>
                  <a:srgbClr val="494949"/>
                </a:solidFill>
                <a:latin typeface="TAN Pearl"/>
              </a:rPr>
              <a:t>Basic Techniques Used</a:t>
            </a:r>
          </a:p>
        </p:txBody>
      </p:sp>
      <p:grpSp>
        <p:nvGrpSpPr>
          <p:cNvPr name="Group 3" id="3"/>
          <p:cNvGrpSpPr/>
          <p:nvPr/>
        </p:nvGrpSpPr>
        <p:grpSpPr>
          <a:xfrm rot="0">
            <a:off x="10261239" y="1170261"/>
            <a:ext cx="6998061" cy="2561528"/>
            <a:chOff x="0" y="0"/>
            <a:chExt cx="2342659" cy="857492"/>
          </a:xfrm>
        </p:grpSpPr>
        <p:sp>
          <p:nvSpPr>
            <p:cNvPr name="Freeform 4" id="4"/>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F7CEB5"/>
            </a:solidFill>
          </p:spPr>
        </p:sp>
        <p:sp>
          <p:nvSpPr>
            <p:cNvPr name="TextBox 5" id="5"/>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10777422" y="2033826"/>
            <a:ext cx="1578952" cy="1024898"/>
          </a:xfrm>
          <a:prstGeom prst="rect">
            <a:avLst/>
          </a:prstGeom>
        </p:spPr>
        <p:txBody>
          <a:bodyPr anchor="t" rtlCol="false" tIns="0" lIns="0" bIns="0" rIns="0">
            <a:spAutoFit/>
          </a:bodyPr>
          <a:lstStyle/>
          <a:p>
            <a:pPr>
              <a:lnSpc>
                <a:spcPts val="7680"/>
              </a:lnSpc>
            </a:pPr>
            <a:r>
              <a:rPr lang="en-US" sz="8000" spc="-656">
                <a:solidFill>
                  <a:srgbClr val="494949"/>
                </a:solidFill>
                <a:latin typeface="Montserrat"/>
              </a:rPr>
              <a:t>01.</a:t>
            </a:r>
          </a:p>
        </p:txBody>
      </p:sp>
      <p:grpSp>
        <p:nvGrpSpPr>
          <p:cNvPr name="Group 7" id="7"/>
          <p:cNvGrpSpPr/>
          <p:nvPr/>
        </p:nvGrpSpPr>
        <p:grpSpPr>
          <a:xfrm rot="0">
            <a:off x="10261239" y="3862348"/>
            <a:ext cx="6998061" cy="2561528"/>
            <a:chOff x="0" y="0"/>
            <a:chExt cx="2342659" cy="857492"/>
          </a:xfrm>
        </p:grpSpPr>
        <p:sp>
          <p:nvSpPr>
            <p:cNvPr name="Freeform 8" id="8"/>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CBCFB5"/>
            </a:solidFill>
          </p:spPr>
        </p:sp>
        <p:sp>
          <p:nvSpPr>
            <p:cNvPr name="TextBox 9" id="9"/>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10261239" y="6557226"/>
            <a:ext cx="6998061" cy="2561528"/>
            <a:chOff x="0" y="0"/>
            <a:chExt cx="2342659" cy="857492"/>
          </a:xfrm>
        </p:grpSpPr>
        <p:sp>
          <p:nvSpPr>
            <p:cNvPr name="Freeform 11" id="11"/>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A6B49C"/>
            </a:solidFill>
          </p:spPr>
        </p:sp>
        <p:sp>
          <p:nvSpPr>
            <p:cNvPr name="TextBox 12" id="12"/>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3" id="13"/>
          <p:cNvSpPr txBox="true"/>
          <p:nvPr/>
        </p:nvSpPr>
        <p:spPr>
          <a:xfrm rot="0">
            <a:off x="10777422" y="4727308"/>
            <a:ext cx="1578952" cy="1024898"/>
          </a:xfrm>
          <a:prstGeom prst="rect">
            <a:avLst/>
          </a:prstGeom>
        </p:spPr>
        <p:txBody>
          <a:bodyPr anchor="t" rtlCol="false" tIns="0" lIns="0" bIns="0" rIns="0">
            <a:spAutoFit/>
          </a:bodyPr>
          <a:lstStyle/>
          <a:p>
            <a:pPr>
              <a:lnSpc>
                <a:spcPts val="7680"/>
              </a:lnSpc>
            </a:pPr>
            <a:r>
              <a:rPr lang="en-US" sz="8000" spc="-656">
                <a:solidFill>
                  <a:srgbClr val="494949"/>
                </a:solidFill>
                <a:latin typeface="Montserrat"/>
              </a:rPr>
              <a:t>02.</a:t>
            </a:r>
          </a:p>
        </p:txBody>
      </p:sp>
      <p:sp>
        <p:nvSpPr>
          <p:cNvPr name="TextBox 14" id="14"/>
          <p:cNvSpPr txBox="true"/>
          <p:nvPr/>
        </p:nvSpPr>
        <p:spPr>
          <a:xfrm rot="0">
            <a:off x="10777422" y="7420791"/>
            <a:ext cx="1578952" cy="1024898"/>
          </a:xfrm>
          <a:prstGeom prst="rect">
            <a:avLst/>
          </a:prstGeom>
        </p:spPr>
        <p:txBody>
          <a:bodyPr anchor="t" rtlCol="false" tIns="0" lIns="0" bIns="0" rIns="0">
            <a:spAutoFit/>
          </a:bodyPr>
          <a:lstStyle/>
          <a:p>
            <a:pPr>
              <a:lnSpc>
                <a:spcPts val="7680"/>
              </a:lnSpc>
            </a:pPr>
            <a:r>
              <a:rPr lang="en-US" sz="8000" spc="-656">
                <a:solidFill>
                  <a:srgbClr val="494949"/>
                </a:solidFill>
                <a:latin typeface="Montserrat"/>
              </a:rPr>
              <a:t>03.</a:t>
            </a:r>
          </a:p>
        </p:txBody>
      </p:sp>
      <p:sp>
        <p:nvSpPr>
          <p:cNvPr name="TextBox 15" id="15"/>
          <p:cNvSpPr txBox="true"/>
          <p:nvPr/>
        </p:nvSpPr>
        <p:spPr>
          <a:xfrm rot="0">
            <a:off x="12356375" y="1572632"/>
            <a:ext cx="4132127" cy="1897380"/>
          </a:xfrm>
          <a:prstGeom prst="rect">
            <a:avLst/>
          </a:prstGeom>
        </p:spPr>
        <p:txBody>
          <a:bodyPr anchor="t" rtlCol="false" tIns="0" lIns="0" bIns="0" rIns="0">
            <a:spAutoFit/>
          </a:bodyPr>
          <a:lstStyle/>
          <a:p>
            <a:pPr marL="0" indent="0" lvl="0">
              <a:lnSpc>
                <a:spcPts val="1890"/>
              </a:lnSpc>
              <a:spcBef>
                <a:spcPct val="0"/>
              </a:spcBef>
            </a:pPr>
            <a:r>
              <a:rPr lang="en-US" sz="1400" spc="22" u="sng">
                <a:solidFill>
                  <a:srgbClr val="494949"/>
                </a:solidFill>
                <a:latin typeface="Montserrat Bold"/>
              </a:rPr>
              <a:t>TensorFlow</a:t>
            </a:r>
            <a:r>
              <a:rPr lang="en-US" sz="1400" spc="22">
                <a:solidFill>
                  <a:srgbClr val="494949"/>
                </a:solidFill>
                <a:latin typeface="Montserrat Medium"/>
              </a:rPr>
              <a:t>:-TensorFlow is an open source machine learning framework developed by Google, widely used for many machine learning and deep learning tasks.. It is known for its flexibility and scalability.. TensorFlow is designed to work efficiently with large datasets and complex neural network architectures</a:t>
            </a:r>
          </a:p>
        </p:txBody>
      </p:sp>
      <p:sp>
        <p:nvSpPr>
          <p:cNvPr name="TextBox 16" id="16"/>
          <p:cNvSpPr txBox="true"/>
          <p:nvPr/>
        </p:nvSpPr>
        <p:spPr>
          <a:xfrm rot="0">
            <a:off x="12356375" y="4331076"/>
            <a:ext cx="4132127" cy="1421130"/>
          </a:xfrm>
          <a:prstGeom prst="rect">
            <a:avLst/>
          </a:prstGeom>
        </p:spPr>
        <p:txBody>
          <a:bodyPr anchor="t" rtlCol="false" tIns="0" lIns="0" bIns="0" rIns="0">
            <a:spAutoFit/>
          </a:bodyPr>
          <a:lstStyle/>
          <a:p>
            <a:pPr marL="0" indent="0" lvl="0">
              <a:lnSpc>
                <a:spcPts val="1890"/>
              </a:lnSpc>
              <a:spcBef>
                <a:spcPct val="0"/>
              </a:spcBef>
            </a:pPr>
            <a:r>
              <a:rPr lang="en-US" sz="1400" spc="22" u="sng">
                <a:solidFill>
                  <a:srgbClr val="494949"/>
                </a:solidFill>
                <a:latin typeface="Montserrat Bold"/>
              </a:rPr>
              <a:t>PoseNet</a:t>
            </a:r>
            <a:r>
              <a:rPr lang="en-US" sz="1400" spc="22">
                <a:solidFill>
                  <a:srgbClr val="494949"/>
                </a:solidFill>
                <a:latin typeface="Montserrat Bold"/>
              </a:rPr>
              <a:t>:-</a:t>
            </a:r>
            <a:r>
              <a:rPr lang="en-US" sz="1400" spc="22">
                <a:solidFill>
                  <a:srgbClr val="494949"/>
                </a:solidFill>
                <a:latin typeface="Montserrat"/>
              </a:rPr>
              <a:t>PoseNet is a computer vision technique used to estimate the pose (position and orientation) of a person or object in an image or video.It is especially popular in applications such as human pose estimation, augmented reality, and robotics.</a:t>
            </a:r>
          </a:p>
        </p:txBody>
      </p:sp>
      <p:sp>
        <p:nvSpPr>
          <p:cNvPr name="TextBox 17" id="17"/>
          <p:cNvSpPr txBox="true"/>
          <p:nvPr/>
        </p:nvSpPr>
        <p:spPr>
          <a:xfrm rot="0">
            <a:off x="12356375" y="6760712"/>
            <a:ext cx="4132127" cy="2135505"/>
          </a:xfrm>
          <a:prstGeom prst="rect">
            <a:avLst/>
          </a:prstGeom>
        </p:spPr>
        <p:txBody>
          <a:bodyPr anchor="t" rtlCol="false" tIns="0" lIns="0" bIns="0" rIns="0">
            <a:spAutoFit/>
          </a:bodyPr>
          <a:lstStyle/>
          <a:p>
            <a:pPr>
              <a:lnSpc>
                <a:spcPts val="1890"/>
              </a:lnSpc>
            </a:pPr>
            <a:r>
              <a:rPr lang="en-US" sz="1400" spc="22" u="sng">
                <a:solidFill>
                  <a:srgbClr val="494949"/>
                </a:solidFill>
                <a:latin typeface="Montserrat Bold"/>
              </a:rPr>
              <a:t>Convolutional Neural Network:- </a:t>
            </a:r>
            <a:r>
              <a:rPr lang="en-US" sz="1400" spc="22">
                <a:solidFill>
                  <a:srgbClr val="494949"/>
                </a:solidFill>
                <a:latin typeface="Montserrat"/>
              </a:rPr>
              <a:t>Convolutional neural networks (CNN) are a class of deep learning models specifically designed to process structured grid data, such as images and videos.They have revolutionized the field of computer vision and are widely used for a variety of tasks including image classification, object detection, image segmentation, and more.</a:t>
            </a:r>
          </a:p>
        </p:txBody>
      </p:sp>
      <p:sp>
        <p:nvSpPr>
          <p:cNvPr name="Freeform 18" id="18"/>
          <p:cNvSpPr/>
          <p:nvPr/>
        </p:nvSpPr>
        <p:spPr>
          <a:xfrm flipH="false" flipV="false" rot="7309474">
            <a:off x="-18189" y="6160169"/>
            <a:ext cx="8869125" cy="8253663"/>
          </a:xfrm>
          <a:custGeom>
            <a:avLst/>
            <a:gdLst/>
            <a:ahLst/>
            <a:cxnLst/>
            <a:rect r="r" b="b" t="t" l="l"/>
            <a:pathLst>
              <a:path h="8253663" w="8869125">
                <a:moveTo>
                  <a:pt x="0" y="0"/>
                </a:moveTo>
                <a:lnTo>
                  <a:pt x="8869125" y="0"/>
                </a:lnTo>
                <a:lnTo>
                  <a:pt x="8869125" y="8253662"/>
                </a:lnTo>
                <a:lnTo>
                  <a:pt x="0" y="8253662"/>
                </a:lnTo>
                <a:lnTo>
                  <a:pt x="0" y="0"/>
                </a:lnTo>
                <a:close/>
              </a:path>
            </a:pathLst>
          </a:custGeom>
          <a:blipFill>
            <a:blip r:embed="rId2"/>
            <a:stretch>
              <a:fillRect l="0" t="-74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grpSp>
        <p:nvGrpSpPr>
          <p:cNvPr name="Group 2" id="2"/>
          <p:cNvGrpSpPr/>
          <p:nvPr/>
        </p:nvGrpSpPr>
        <p:grpSpPr>
          <a:xfrm rot="0">
            <a:off x="1233974" y="3862736"/>
            <a:ext cx="6998061" cy="2561528"/>
            <a:chOff x="0" y="0"/>
            <a:chExt cx="2342659" cy="857492"/>
          </a:xfrm>
        </p:grpSpPr>
        <p:sp>
          <p:nvSpPr>
            <p:cNvPr name="Freeform 3" id="3"/>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F7CEB5"/>
            </a:solidFill>
          </p:spPr>
        </p:sp>
        <p:sp>
          <p:nvSpPr>
            <p:cNvPr name="TextBox 4" id="4"/>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214924" y="1164649"/>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CBCFB5"/>
            </a:solidFill>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0">
            <a:off x="9901595" y="0"/>
            <a:ext cx="8407038" cy="10416507"/>
          </a:xfrm>
          <a:custGeom>
            <a:avLst/>
            <a:gdLst/>
            <a:ahLst/>
            <a:cxnLst/>
            <a:rect r="r" b="b" t="t" l="l"/>
            <a:pathLst>
              <a:path h="10416507" w="8407038">
                <a:moveTo>
                  <a:pt x="0" y="0"/>
                </a:moveTo>
                <a:lnTo>
                  <a:pt x="8407038" y="0"/>
                </a:lnTo>
                <a:lnTo>
                  <a:pt x="8407038" y="10416507"/>
                </a:lnTo>
                <a:lnTo>
                  <a:pt x="0" y="10416507"/>
                </a:lnTo>
                <a:lnTo>
                  <a:pt x="0" y="0"/>
                </a:lnTo>
                <a:close/>
              </a:path>
            </a:pathLst>
          </a:custGeom>
          <a:blipFill>
            <a:blip r:embed="rId2"/>
            <a:stretch>
              <a:fillRect l="-48627" t="0" r="-37341" b="0"/>
            </a:stretch>
          </a:blipFill>
        </p:spPr>
      </p:sp>
      <p:sp>
        <p:nvSpPr>
          <p:cNvPr name="TextBox 9" id="9"/>
          <p:cNvSpPr txBox="true"/>
          <p:nvPr/>
        </p:nvSpPr>
        <p:spPr>
          <a:xfrm rot="0">
            <a:off x="1421789" y="2028214"/>
            <a:ext cx="1578952" cy="1024898"/>
          </a:xfrm>
          <a:prstGeom prst="rect">
            <a:avLst/>
          </a:prstGeom>
        </p:spPr>
        <p:txBody>
          <a:bodyPr anchor="t" rtlCol="false" tIns="0" lIns="0" bIns="0" rIns="0">
            <a:spAutoFit/>
          </a:bodyPr>
          <a:lstStyle/>
          <a:p>
            <a:pPr>
              <a:lnSpc>
                <a:spcPts val="7680"/>
              </a:lnSpc>
            </a:pPr>
            <a:r>
              <a:rPr lang="en-US" sz="8000" spc="-656">
                <a:solidFill>
                  <a:srgbClr val="494949"/>
                </a:solidFill>
                <a:latin typeface="Montserrat"/>
              </a:rPr>
              <a:t>04.</a:t>
            </a:r>
          </a:p>
        </p:txBody>
      </p:sp>
      <p:sp>
        <p:nvSpPr>
          <p:cNvPr name="TextBox 10" id="10"/>
          <p:cNvSpPr txBox="true"/>
          <p:nvPr/>
        </p:nvSpPr>
        <p:spPr>
          <a:xfrm rot="0">
            <a:off x="1421789" y="4726301"/>
            <a:ext cx="1578952" cy="1024898"/>
          </a:xfrm>
          <a:prstGeom prst="rect">
            <a:avLst/>
          </a:prstGeom>
        </p:spPr>
        <p:txBody>
          <a:bodyPr anchor="t" rtlCol="false" tIns="0" lIns="0" bIns="0" rIns="0">
            <a:spAutoFit/>
          </a:bodyPr>
          <a:lstStyle/>
          <a:p>
            <a:pPr>
              <a:lnSpc>
                <a:spcPts val="7680"/>
              </a:lnSpc>
            </a:pPr>
            <a:r>
              <a:rPr lang="en-US" sz="8000" spc="-656">
                <a:solidFill>
                  <a:srgbClr val="494949"/>
                </a:solidFill>
                <a:latin typeface="Montserrat"/>
              </a:rPr>
              <a:t>05.</a:t>
            </a:r>
          </a:p>
        </p:txBody>
      </p:sp>
      <p:sp>
        <p:nvSpPr>
          <p:cNvPr name="TextBox 11" id="11"/>
          <p:cNvSpPr txBox="true"/>
          <p:nvPr/>
        </p:nvSpPr>
        <p:spPr>
          <a:xfrm rot="0">
            <a:off x="3000742" y="1606260"/>
            <a:ext cx="4132127" cy="1659255"/>
          </a:xfrm>
          <a:prstGeom prst="rect">
            <a:avLst/>
          </a:prstGeom>
        </p:spPr>
        <p:txBody>
          <a:bodyPr anchor="t" rtlCol="false" tIns="0" lIns="0" bIns="0" rIns="0">
            <a:spAutoFit/>
          </a:bodyPr>
          <a:lstStyle/>
          <a:p>
            <a:pPr algn="just" marL="0" indent="0" lvl="0">
              <a:lnSpc>
                <a:spcPts val="1890"/>
              </a:lnSpc>
              <a:spcBef>
                <a:spcPct val="0"/>
              </a:spcBef>
            </a:pPr>
            <a:r>
              <a:rPr lang="en-US" sz="1400" spc="22" u="sng">
                <a:solidFill>
                  <a:srgbClr val="494949"/>
                </a:solidFill>
                <a:latin typeface="Montserrat Bold"/>
              </a:rPr>
              <a:t>React for Frontend</a:t>
            </a:r>
            <a:r>
              <a:rPr lang="en-US" sz="1400" spc="22">
                <a:solidFill>
                  <a:srgbClr val="494949"/>
                </a:solidFill>
                <a:latin typeface="Montserrat Bold"/>
              </a:rPr>
              <a:t>:-</a:t>
            </a:r>
            <a:r>
              <a:rPr lang="en-US" sz="1400" spc="22">
                <a:solidFill>
                  <a:srgbClr val="494949"/>
                </a:solidFill>
                <a:latin typeface="Montserrat"/>
              </a:rPr>
              <a:t>React, often referred to as React.js or ReactJS, is an open-source JavaScript library for building user interfaces. It was developed and is maintained by Facebook (now Meta Platforms, Inc.), and it is widely used for creating web and mobile applications.</a:t>
            </a:r>
          </a:p>
        </p:txBody>
      </p:sp>
      <p:sp>
        <p:nvSpPr>
          <p:cNvPr name="TextBox 12" id="12"/>
          <p:cNvSpPr txBox="true"/>
          <p:nvPr/>
        </p:nvSpPr>
        <p:spPr>
          <a:xfrm rot="0">
            <a:off x="3000742" y="4305296"/>
            <a:ext cx="4132127" cy="1659255"/>
          </a:xfrm>
          <a:prstGeom prst="rect">
            <a:avLst/>
          </a:prstGeom>
        </p:spPr>
        <p:txBody>
          <a:bodyPr anchor="t" rtlCol="false" tIns="0" lIns="0" bIns="0" rIns="0">
            <a:spAutoFit/>
          </a:bodyPr>
          <a:lstStyle/>
          <a:p>
            <a:pPr algn="just">
              <a:lnSpc>
                <a:spcPts val="1890"/>
              </a:lnSpc>
            </a:pPr>
            <a:r>
              <a:rPr lang="en-US" sz="1400" spc="22" u="sng">
                <a:solidFill>
                  <a:srgbClr val="494949"/>
                </a:solidFill>
                <a:latin typeface="Montserrat Bold"/>
              </a:rPr>
              <a:t>Data Preprocessing</a:t>
            </a:r>
            <a:r>
              <a:rPr lang="en-US" sz="1400" spc="22">
                <a:solidFill>
                  <a:srgbClr val="494949"/>
                </a:solidFill>
                <a:latin typeface="Montserrat Bold"/>
              </a:rPr>
              <a:t>:-</a:t>
            </a:r>
            <a:r>
              <a:rPr lang="en-US" sz="1400" spc="22">
                <a:solidFill>
                  <a:srgbClr val="494949"/>
                </a:solidFill>
                <a:latin typeface="Montserrat"/>
              </a:rPr>
              <a:t> An essential phase in the pipeline for data analysis and machine learning is data pretreatment. It entails preparing raw data for analysis or model training by cleaning, converting, and arranging it.</a:t>
            </a:r>
          </a:p>
          <a:p>
            <a:pPr algn="just" marL="0" indent="0" lvl="0">
              <a:lnSpc>
                <a:spcPts val="1890"/>
              </a:lnSpc>
              <a:spcBef>
                <a:spcPct val="0"/>
              </a:spcBef>
            </a:pPr>
          </a:p>
        </p:txBody>
      </p:sp>
      <p:sp>
        <p:nvSpPr>
          <p:cNvPr name="Freeform 13" id="13"/>
          <p:cNvSpPr/>
          <p:nvPr/>
        </p:nvSpPr>
        <p:spPr>
          <a:xfrm flipH="false" flipV="false" rot="7309474">
            <a:off x="-196706" y="7025483"/>
            <a:ext cx="8869125" cy="8253663"/>
          </a:xfrm>
          <a:custGeom>
            <a:avLst/>
            <a:gdLst/>
            <a:ahLst/>
            <a:cxnLst/>
            <a:rect r="r" b="b" t="t" l="l"/>
            <a:pathLst>
              <a:path h="8253663" w="8869125">
                <a:moveTo>
                  <a:pt x="0" y="0"/>
                </a:moveTo>
                <a:lnTo>
                  <a:pt x="8869124" y="0"/>
                </a:lnTo>
                <a:lnTo>
                  <a:pt x="8869124" y="8253663"/>
                </a:lnTo>
                <a:lnTo>
                  <a:pt x="0" y="8253663"/>
                </a:lnTo>
                <a:lnTo>
                  <a:pt x="0" y="0"/>
                </a:lnTo>
                <a:close/>
              </a:path>
            </a:pathLst>
          </a:custGeom>
          <a:blipFill>
            <a:blip r:embed="rId3"/>
            <a:stretch>
              <a:fillRect l="0" t="-74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TextBox 2" id="2"/>
          <p:cNvSpPr txBox="true"/>
          <p:nvPr/>
        </p:nvSpPr>
        <p:spPr>
          <a:xfrm rot="0">
            <a:off x="1028700" y="699822"/>
            <a:ext cx="8115300" cy="1186815"/>
          </a:xfrm>
          <a:prstGeom prst="rect">
            <a:avLst/>
          </a:prstGeom>
        </p:spPr>
        <p:txBody>
          <a:bodyPr anchor="t" rtlCol="false" tIns="0" lIns="0" bIns="0" rIns="0">
            <a:spAutoFit/>
          </a:bodyPr>
          <a:lstStyle/>
          <a:p>
            <a:pPr>
              <a:lnSpc>
                <a:spcPts val="9030"/>
              </a:lnSpc>
            </a:pPr>
            <a:r>
              <a:rPr lang="en-US" sz="7000" spc="-399">
                <a:solidFill>
                  <a:srgbClr val="494949"/>
                </a:solidFill>
                <a:latin typeface="TAN Pearl"/>
              </a:rPr>
              <a:t>Libraries Used</a:t>
            </a:r>
          </a:p>
        </p:txBody>
      </p:sp>
      <p:sp>
        <p:nvSpPr>
          <p:cNvPr name="TextBox 3" id="3"/>
          <p:cNvSpPr txBox="true"/>
          <p:nvPr/>
        </p:nvSpPr>
        <p:spPr>
          <a:xfrm rot="0">
            <a:off x="904875" y="2541098"/>
            <a:ext cx="7707571" cy="7440930"/>
          </a:xfrm>
          <a:prstGeom prst="rect">
            <a:avLst/>
          </a:prstGeom>
        </p:spPr>
        <p:txBody>
          <a:bodyPr anchor="t" rtlCol="false" tIns="0" lIns="0" bIns="0" rIns="0">
            <a:spAutoFit/>
          </a:bodyPr>
          <a:lstStyle/>
          <a:p>
            <a:pPr marL="410209" indent="-205105" lvl="1">
              <a:lnSpc>
                <a:spcPts val="2564"/>
              </a:lnSpc>
              <a:buFont typeface="Arial"/>
              <a:buChar char="•"/>
            </a:pPr>
            <a:r>
              <a:rPr lang="en-US" sz="1899" spc="113" u="sng">
                <a:solidFill>
                  <a:srgbClr val="494949"/>
                </a:solidFill>
                <a:latin typeface="Montserrat Bold"/>
              </a:rPr>
              <a:t>TensorFlow</a:t>
            </a:r>
            <a:r>
              <a:rPr lang="en-US" sz="1899" spc="113">
                <a:solidFill>
                  <a:srgbClr val="494949"/>
                </a:solidFill>
                <a:latin typeface="Montserrat Bold"/>
              </a:rPr>
              <a:t>:</a:t>
            </a:r>
            <a:r>
              <a:rPr lang="en-US" sz="1899" spc="113">
                <a:solidFill>
                  <a:srgbClr val="494949"/>
                </a:solidFill>
                <a:latin typeface="Montserrat"/>
              </a:rPr>
              <a:t> A machine learning framework available as open source software that Google created for creating and refining deep learning models.</a:t>
            </a:r>
          </a:p>
          <a:p>
            <a:pPr marL="410209" indent="-205105" lvl="1">
              <a:lnSpc>
                <a:spcPts val="2564"/>
              </a:lnSpc>
              <a:buFont typeface="Arial"/>
              <a:buChar char="•"/>
            </a:pPr>
            <a:r>
              <a:rPr lang="en-US" sz="1899" spc="113" u="sng">
                <a:solidFill>
                  <a:srgbClr val="494949"/>
                </a:solidFill>
                <a:latin typeface="Montserrat Bold"/>
              </a:rPr>
              <a:t>Sklearn</a:t>
            </a:r>
            <a:r>
              <a:rPr lang="en-US" sz="1899" spc="113">
                <a:solidFill>
                  <a:srgbClr val="494949"/>
                </a:solidFill>
                <a:latin typeface="Montserrat Bold"/>
              </a:rPr>
              <a:t>:</a:t>
            </a:r>
            <a:r>
              <a:rPr lang="en-US" sz="1899" spc="113">
                <a:solidFill>
                  <a:srgbClr val="494949"/>
                </a:solidFill>
                <a:latin typeface="Montserrat"/>
              </a:rPr>
              <a:t> A well-known Python machine learning toolkit that offers a variety of modeling and data analysis techniques, such as clustering, regression, and classification.</a:t>
            </a:r>
          </a:p>
          <a:p>
            <a:pPr marL="410209" indent="-205105" lvl="1">
              <a:lnSpc>
                <a:spcPts val="2564"/>
              </a:lnSpc>
              <a:buFont typeface="Arial"/>
              <a:buChar char="•"/>
            </a:pPr>
            <a:r>
              <a:rPr lang="en-US" sz="1899" spc="113" u="sng">
                <a:solidFill>
                  <a:srgbClr val="494949"/>
                </a:solidFill>
                <a:latin typeface="Montserrat Bold"/>
              </a:rPr>
              <a:t>pandas</a:t>
            </a:r>
            <a:r>
              <a:rPr lang="en-US" sz="1899" spc="113">
                <a:solidFill>
                  <a:srgbClr val="494949"/>
                </a:solidFill>
                <a:latin typeface="Montserrat Bold"/>
              </a:rPr>
              <a:t>:</a:t>
            </a:r>
            <a:r>
              <a:rPr lang="en-US" sz="1899" spc="113">
                <a:solidFill>
                  <a:srgbClr val="494949"/>
                </a:solidFill>
                <a:latin typeface="Montserrat"/>
              </a:rPr>
              <a:t> A Python data analysis and manipulation package that offers functions and data structures for handling structured data, such as tables.</a:t>
            </a:r>
          </a:p>
          <a:p>
            <a:pPr marL="410209" indent="-205105" lvl="1">
              <a:lnSpc>
                <a:spcPts val="2564"/>
              </a:lnSpc>
              <a:buFont typeface="Arial"/>
              <a:buChar char="•"/>
            </a:pPr>
            <a:r>
              <a:rPr lang="en-US" sz="1899" spc="113" u="sng">
                <a:solidFill>
                  <a:srgbClr val="494949"/>
                </a:solidFill>
                <a:latin typeface="Montserrat Bold"/>
              </a:rPr>
              <a:t>Numpy</a:t>
            </a:r>
            <a:r>
              <a:rPr lang="en-US" sz="1899" spc="113">
                <a:solidFill>
                  <a:srgbClr val="494949"/>
                </a:solidFill>
                <a:latin typeface="Montserrat Bold"/>
              </a:rPr>
              <a:t>:</a:t>
            </a:r>
            <a:r>
              <a:rPr lang="en-US" sz="1899" spc="113">
                <a:solidFill>
                  <a:srgbClr val="494949"/>
                </a:solidFill>
                <a:latin typeface="Montserrat"/>
              </a:rPr>
              <a:t> </a:t>
            </a:r>
            <a:r>
              <a:rPr lang="en-US" sz="1899" spc="113">
                <a:solidFill>
                  <a:srgbClr val="494949"/>
                </a:solidFill>
                <a:latin typeface="Montserrat"/>
              </a:rPr>
              <a:t>Large, multidimensional arrays and matrices, as well as mathematical methods to work on them, are supported by NumPy, a core library for numerical computations in Python.</a:t>
            </a:r>
          </a:p>
          <a:p>
            <a:pPr marL="410209" indent="-205105" lvl="1">
              <a:lnSpc>
                <a:spcPts val="2564"/>
              </a:lnSpc>
              <a:buFont typeface="Arial"/>
              <a:buChar char="•"/>
            </a:pPr>
            <a:r>
              <a:rPr lang="en-US" sz="1899" spc="113" u="sng">
                <a:solidFill>
                  <a:srgbClr val="494949"/>
                </a:solidFill>
                <a:latin typeface="Montserrat Bold"/>
              </a:rPr>
              <a:t>CSV</a:t>
            </a:r>
            <a:r>
              <a:rPr lang="en-US" sz="1899" spc="113">
                <a:solidFill>
                  <a:srgbClr val="494949"/>
                </a:solidFill>
                <a:latin typeface="Montserrat Bold"/>
              </a:rPr>
              <a:t>:</a:t>
            </a:r>
            <a:r>
              <a:rPr lang="en-US" sz="1899" spc="113">
                <a:solidFill>
                  <a:srgbClr val="494949"/>
                </a:solidFill>
                <a:latin typeface="Montserrat"/>
              </a:rPr>
              <a:t> </a:t>
            </a:r>
            <a:r>
              <a:rPr lang="en-US" sz="1899" spc="113">
                <a:solidFill>
                  <a:srgbClr val="494949"/>
                </a:solidFill>
                <a:latin typeface="Montserrat"/>
              </a:rPr>
              <a:t>A popular file format for storing tabular data as plain text with values separated by commas is called CSV, or Comma-Separated Values.</a:t>
            </a:r>
          </a:p>
          <a:p>
            <a:pPr marL="410209" indent="-205105" lvl="1">
              <a:lnSpc>
                <a:spcPts val="2564"/>
              </a:lnSpc>
              <a:buFont typeface="Arial"/>
              <a:buChar char="•"/>
            </a:pPr>
            <a:r>
              <a:rPr lang="en-US" sz="1899" spc="113" u="sng">
                <a:solidFill>
                  <a:srgbClr val="494949"/>
                </a:solidFill>
                <a:latin typeface="Montserrat Bold"/>
              </a:rPr>
              <a:t>wget</a:t>
            </a:r>
            <a:r>
              <a:rPr lang="en-US" sz="1899" spc="113">
                <a:solidFill>
                  <a:srgbClr val="494949"/>
                </a:solidFill>
                <a:latin typeface="Montserrat Bold"/>
              </a:rPr>
              <a:t>:</a:t>
            </a:r>
            <a:r>
              <a:rPr lang="en-US" sz="1899" spc="113">
                <a:solidFill>
                  <a:srgbClr val="494949"/>
                </a:solidFill>
                <a:latin typeface="Montserrat"/>
              </a:rPr>
              <a:t> A command-line tool for internet file downloads, frequently used for content.</a:t>
            </a:r>
          </a:p>
          <a:p>
            <a:pPr marL="410209" indent="-205105" lvl="1">
              <a:lnSpc>
                <a:spcPts val="2564"/>
              </a:lnSpc>
              <a:spcBef>
                <a:spcPct val="0"/>
              </a:spcBef>
              <a:buFont typeface="Arial"/>
              <a:buChar char="•"/>
            </a:pPr>
            <a:r>
              <a:rPr lang="en-US" sz="1899" spc="113" u="sng">
                <a:solidFill>
                  <a:srgbClr val="494949"/>
                </a:solidFill>
                <a:latin typeface="Montserrat Bold"/>
              </a:rPr>
              <a:t>tqdm</a:t>
            </a:r>
            <a:r>
              <a:rPr lang="en-US" sz="1899" spc="113">
                <a:solidFill>
                  <a:srgbClr val="494949"/>
                </a:solidFill>
                <a:latin typeface="Montserrat Bold"/>
              </a:rPr>
              <a:t>:</a:t>
            </a:r>
            <a:r>
              <a:rPr lang="en-US" sz="1899" spc="113">
                <a:solidFill>
                  <a:srgbClr val="494949"/>
                </a:solidFill>
                <a:latin typeface="Montserrat"/>
              </a:rPr>
              <a:t> A Python package that makes it easy to track the completion of time-consuming calculations or processes by adding progress bars to loops and iterables.</a:t>
            </a:r>
          </a:p>
        </p:txBody>
      </p:sp>
      <p:sp>
        <p:nvSpPr>
          <p:cNvPr name="Freeform 4" id="4"/>
          <p:cNvSpPr/>
          <p:nvPr/>
        </p:nvSpPr>
        <p:spPr>
          <a:xfrm flipH="false" flipV="false" rot="0">
            <a:off x="9144000" y="2277349"/>
            <a:ext cx="8591740" cy="5732301"/>
          </a:xfrm>
          <a:custGeom>
            <a:avLst/>
            <a:gdLst/>
            <a:ahLst/>
            <a:cxnLst/>
            <a:rect r="r" b="b" t="t" l="l"/>
            <a:pathLst>
              <a:path h="5732301" w="8591740">
                <a:moveTo>
                  <a:pt x="0" y="0"/>
                </a:moveTo>
                <a:lnTo>
                  <a:pt x="8591740" y="0"/>
                </a:lnTo>
                <a:lnTo>
                  <a:pt x="8591740" y="5732302"/>
                </a:lnTo>
                <a:lnTo>
                  <a:pt x="0" y="5732302"/>
                </a:lnTo>
                <a:lnTo>
                  <a:pt x="0" y="0"/>
                </a:lnTo>
                <a:close/>
              </a:path>
            </a:pathLst>
          </a:custGeom>
          <a:blipFill>
            <a:blip r:embed="rId2"/>
            <a:stretch>
              <a:fillRect l="0" t="0" r="0" b="0"/>
            </a:stretch>
          </a:blipFill>
        </p:spPr>
      </p:sp>
      <p:sp>
        <p:nvSpPr>
          <p:cNvPr name="Freeform 5" id="5"/>
          <p:cNvSpPr/>
          <p:nvPr/>
        </p:nvSpPr>
        <p:spPr>
          <a:xfrm flipH="false" flipV="false" rot="-5400000">
            <a:off x="10271569" y="8011931"/>
            <a:ext cx="6663251" cy="7312210"/>
          </a:xfrm>
          <a:custGeom>
            <a:avLst/>
            <a:gdLst/>
            <a:ahLst/>
            <a:cxnLst/>
            <a:rect r="r" b="b" t="t" l="l"/>
            <a:pathLst>
              <a:path h="7312210" w="6663251">
                <a:moveTo>
                  <a:pt x="0" y="0"/>
                </a:moveTo>
                <a:lnTo>
                  <a:pt x="6663252" y="0"/>
                </a:lnTo>
                <a:lnTo>
                  <a:pt x="6663252" y="7312210"/>
                </a:lnTo>
                <a:lnTo>
                  <a:pt x="0" y="7312210"/>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TextBox 2" id="2"/>
          <p:cNvSpPr txBox="true"/>
          <p:nvPr/>
        </p:nvSpPr>
        <p:spPr>
          <a:xfrm rot="0">
            <a:off x="1314450" y="1271828"/>
            <a:ext cx="7707571" cy="2329815"/>
          </a:xfrm>
          <a:prstGeom prst="rect">
            <a:avLst/>
          </a:prstGeom>
        </p:spPr>
        <p:txBody>
          <a:bodyPr anchor="t" rtlCol="false" tIns="0" lIns="0" bIns="0" rIns="0">
            <a:spAutoFit/>
          </a:bodyPr>
          <a:lstStyle/>
          <a:p>
            <a:pPr>
              <a:lnSpc>
                <a:spcPts val="9030"/>
              </a:lnSpc>
            </a:pPr>
            <a:r>
              <a:rPr lang="en-US" sz="7000" spc="-399">
                <a:solidFill>
                  <a:srgbClr val="494949"/>
                </a:solidFill>
                <a:latin typeface="TAN Pearl"/>
              </a:rPr>
              <a:t>Project Progress</a:t>
            </a:r>
          </a:p>
        </p:txBody>
      </p:sp>
      <p:sp>
        <p:nvSpPr>
          <p:cNvPr name="TextBox 3" id="3"/>
          <p:cNvSpPr txBox="true"/>
          <p:nvPr/>
        </p:nvSpPr>
        <p:spPr>
          <a:xfrm rot="0">
            <a:off x="1025453" y="4493347"/>
            <a:ext cx="8285566" cy="4182000"/>
          </a:xfrm>
          <a:prstGeom prst="rect">
            <a:avLst/>
          </a:prstGeom>
        </p:spPr>
        <p:txBody>
          <a:bodyPr anchor="t" rtlCol="false" tIns="0" lIns="0" bIns="0" rIns="0">
            <a:spAutoFit/>
          </a:bodyPr>
          <a:lstStyle/>
          <a:p>
            <a:pPr>
              <a:lnSpc>
                <a:spcPts val="3337"/>
              </a:lnSpc>
            </a:pPr>
            <a:r>
              <a:rPr lang="en-US" sz="2472" spc="148">
                <a:solidFill>
                  <a:srgbClr val="494949"/>
                </a:solidFill>
                <a:latin typeface="Montserrat Bold"/>
              </a:rPr>
              <a:t>Till Now work done is- </a:t>
            </a:r>
          </a:p>
          <a:p>
            <a:pPr>
              <a:lnSpc>
                <a:spcPts val="3337"/>
              </a:lnSpc>
            </a:pPr>
          </a:p>
          <a:p>
            <a:pPr marL="533805" indent="-266903" lvl="1">
              <a:lnSpc>
                <a:spcPts val="3337"/>
              </a:lnSpc>
              <a:buFont typeface="Arial"/>
              <a:buChar char="•"/>
            </a:pPr>
            <a:r>
              <a:rPr lang="en-US" sz="2472" spc="148">
                <a:solidFill>
                  <a:srgbClr val="494949"/>
                </a:solidFill>
                <a:latin typeface="Montserrat Bold"/>
              </a:rPr>
              <a:t>FrontEnd Creation in HTML</a:t>
            </a:r>
          </a:p>
          <a:p>
            <a:pPr>
              <a:lnSpc>
                <a:spcPts val="3337"/>
              </a:lnSpc>
            </a:pPr>
            <a:r>
              <a:rPr lang="en-US" sz="2472" spc="148">
                <a:solidFill>
                  <a:srgbClr val="494949"/>
                </a:solidFill>
                <a:latin typeface="Montserrat Bold"/>
              </a:rPr>
              <a:t>     </a:t>
            </a:r>
            <a:r>
              <a:rPr lang="en-US" sz="2472" spc="148">
                <a:solidFill>
                  <a:srgbClr val="494949"/>
                </a:solidFill>
                <a:latin typeface="Montserrat Bold"/>
              </a:rPr>
              <a:t>(to be converted to React yet)</a:t>
            </a:r>
          </a:p>
          <a:p>
            <a:pPr>
              <a:lnSpc>
                <a:spcPts val="3337"/>
              </a:lnSpc>
            </a:pPr>
          </a:p>
          <a:p>
            <a:pPr marL="533805" indent="-266903" lvl="1">
              <a:lnSpc>
                <a:spcPts val="3337"/>
              </a:lnSpc>
              <a:buFont typeface="Arial"/>
              <a:buChar char="•"/>
            </a:pPr>
            <a:r>
              <a:rPr lang="en-US" sz="2472" spc="148">
                <a:solidFill>
                  <a:srgbClr val="494949"/>
                </a:solidFill>
                <a:latin typeface="Montserrat Bold"/>
              </a:rPr>
              <a:t>Dataset Gathering</a:t>
            </a:r>
          </a:p>
          <a:p>
            <a:pPr>
              <a:lnSpc>
                <a:spcPts val="3337"/>
              </a:lnSpc>
            </a:pPr>
          </a:p>
          <a:p>
            <a:pPr marL="533805" indent="-266903" lvl="1">
              <a:lnSpc>
                <a:spcPts val="3337"/>
              </a:lnSpc>
              <a:buFont typeface="Arial"/>
              <a:buChar char="•"/>
            </a:pPr>
            <a:r>
              <a:rPr lang="en-US" sz="2472" spc="148">
                <a:solidFill>
                  <a:srgbClr val="494949"/>
                </a:solidFill>
                <a:latin typeface="Montserrat Bold"/>
              </a:rPr>
              <a:t>Data Preprocessing </a:t>
            </a:r>
          </a:p>
          <a:p>
            <a:pPr>
              <a:lnSpc>
                <a:spcPts val="3337"/>
              </a:lnSpc>
            </a:pPr>
          </a:p>
          <a:p>
            <a:pPr marL="533805" indent="-266903" lvl="1">
              <a:lnSpc>
                <a:spcPts val="3337"/>
              </a:lnSpc>
              <a:buFont typeface="Arial"/>
              <a:buChar char="•"/>
            </a:pPr>
            <a:r>
              <a:rPr lang="en-US" sz="2472" spc="148">
                <a:solidFill>
                  <a:srgbClr val="494949"/>
                </a:solidFill>
                <a:latin typeface="Montserrat Bold"/>
              </a:rPr>
              <a:t>Model Training</a:t>
            </a:r>
          </a:p>
        </p:txBody>
      </p:sp>
      <p:sp>
        <p:nvSpPr>
          <p:cNvPr name="Freeform 4" id="4"/>
          <p:cNvSpPr/>
          <p:nvPr/>
        </p:nvSpPr>
        <p:spPr>
          <a:xfrm flipH="false" flipV="false" rot="0">
            <a:off x="10006522" y="-673566"/>
            <a:ext cx="8947589" cy="11634131"/>
          </a:xfrm>
          <a:custGeom>
            <a:avLst/>
            <a:gdLst/>
            <a:ahLst/>
            <a:cxnLst/>
            <a:rect r="r" b="b" t="t" l="l"/>
            <a:pathLst>
              <a:path h="11634131" w="8947589">
                <a:moveTo>
                  <a:pt x="0" y="0"/>
                </a:moveTo>
                <a:lnTo>
                  <a:pt x="8947588" y="0"/>
                </a:lnTo>
                <a:lnTo>
                  <a:pt x="8947588" y="11634132"/>
                </a:lnTo>
                <a:lnTo>
                  <a:pt x="0" y="11634132"/>
                </a:lnTo>
                <a:lnTo>
                  <a:pt x="0" y="0"/>
                </a:lnTo>
                <a:close/>
              </a:path>
            </a:pathLst>
          </a:custGeom>
          <a:blipFill>
            <a:blip r:embed="rId2"/>
            <a:stretch>
              <a:fillRect l="-7373" t="0" r="-7373"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AutoShape 2" id="2"/>
          <p:cNvSpPr/>
          <p:nvPr/>
        </p:nvSpPr>
        <p:spPr>
          <a:xfrm>
            <a:off x="-886757" y="4785930"/>
            <a:ext cx="20061513" cy="0"/>
          </a:xfrm>
          <a:prstGeom prst="line">
            <a:avLst/>
          </a:prstGeom>
          <a:ln cap="flat" w="28575">
            <a:solidFill>
              <a:srgbClr val="494949"/>
            </a:solidFill>
            <a:prstDash val="solid"/>
            <a:headEnd type="none" len="sm" w="sm"/>
            <a:tailEnd type="none" len="sm" w="sm"/>
          </a:ln>
        </p:spPr>
      </p:sp>
      <p:grpSp>
        <p:nvGrpSpPr>
          <p:cNvPr name="Group 3" id="3"/>
          <p:cNvGrpSpPr/>
          <p:nvPr/>
        </p:nvGrpSpPr>
        <p:grpSpPr>
          <a:xfrm rot="0">
            <a:off x="5930165" y="4534902"/>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5" id="5"/>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227066" y="4534902"/>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p:spPr>
        </p:sp>
        <p:sp>
          <p:nvSpPr>
            <p:cNvPr name="TextBox 8" id="8"/>
            <p:cNvSpPr txBox="true"/>
            <p:nvPr/>
          </p:nvSpPr>
          <p:spPr>
            <a:xfrm>
              <a:off x="139700" y="177800"/>
              <a:ext cx="533400" cy="495300"/>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9653627" y="4534902"/>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11" id="11"/>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3396139" y="4534902"/>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14" id="14"/>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15" id="15"/>
          <p:cNvSpPr/>
          <p:nvPr/>
        </p:nvSpPr>
        <p:spPr>
          <a:xfrm flipH="false" flipV="false" rot="2451906">
            <a:off x="-1305279" y="-3069758"/>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2"/>
            <a:stretch>
              <a:fillRect l="0" t="0" r="0" b="0"/>
            </a:stretch>
          </a:blipFill>
        </p:spPr>
      </p:sp>
      <p:sp>
        <p:nvSpPr>
          <p:cNvPr name="Freeform 16" id="16"/>
          <p:cNvSpPr/>
          <p:nvPr/>
        </p:nvSpPr>
        <p:spPr>
          <a:xfrm flipH="false" flipV="false" rot="-5916672">
            <a:off x="15200433" y="6753364"/>
            <a:ext cx="5059689" cy="5741491"/>
          </a:xfrm>
          <a:custGeom>
            <a:avLst/>
            <a:gdLst/>
            <a:ahLst/>
            <a:cxnLst/>
            <a:rect r="r" b="b" t="t" l="l"/>
            <a:pathLst>
              <a:path h="5741491" w="5059689">
                <a:moveTo>
                  <a:pt x="0" y="0"/>
                </a:moveTo>
                <a:lnTo>
                  <a:pt x="5059689" y="0"/>
                </a:lnTo>
                <a:lnTo>
                  <a:pt x="5059689" y="5741491"/>
                </a:lnTo>
                <a:lnTo>
                  <a:pt x="0" y="5741491"/>
                </a:lnTo>
                <a:lnTo>
                  <a:pt x="0" y="0"/>
                </a:lnTo>
                <a:close/>
              </a:path>
            </a:pathLst>
          </a:custGeom>
          <a:blipFill>
            <a:blip r:embed="rId3"/>
            <a:stretch>
              <a:fillRect l="0" t="0" r="0" b="0"/>
            </a:stretch>
          </a:blipFill>
        </p:spPr>
      </p:sp>
      <p:sp>
        <p:nvSpPr>
          <p:cNvPr name="TextBox 17" id="17"/>
          <p:cNvSpPr txBox="true"/>
          <p:nvPr/>
        </p:nvSpPr>
        <p:spPr>
          <a:xfrm rot="0">
            <a:off x="3912584" y="1928862"/>
            <a:ext cx="9985611" cy="1186815"/>
          </a:xfrm>
          <a:prstGeom prst="rect">
            <a:avLst/>
          </a:prstGeom>
        </p:spPr>
        <p:txBody>
          <a:bodyPr anchor="t" rtlCol="false" tIns="0" lIns="0" bIns="0" rIns="0">
            <a:spAutoFit/>
          </a:bodyPr>
          <a:lstStyle/>
          <a:p>
            <a:pPr algn="ctr">
              <a:lnSpc>
                <a:spcPts val="9030"/>
              </a:lnSpc>
            </a:pPr>
            <a:r>
              <a:rPr lang="en-US" sz="7000" spc="-399">
                <a:solidFill>
                  <a:srgbClr val="494949"/>
                </a:solidFill>
                <a:latin typeface="TAN Pearl"/>
              </a:rPr>
              <a:t>PROJECT TIMELINE </a:t>
            </a:r>
          </a:p>
        </p:txBody>
      </p:sp>
      <p:sp>
        <p:nvSpPr>
          <p:cNvPr name="TextBox 18" id="18"/>
          <p:cNvSpPr txBox="true"/>
          <p:nvPr/>
        </p:nvSpPr>
        <p:spPr>
          <a:xfrm rot="0">
            <a:off x="2227066" y="5336554"/>
            <a:ext cx="2197323" cy="669926"/>
          </a:xfrm>
          <a:prstGeom prst="rect">
            <a:avLst/>
          </a:prstGeom>
        </p:spPr>
        <p:txBody>
          <a:bodyPr anchor="t" rtlCol="false" tIns="0" lIns="0" bIns="0" rIns="0">
            <a:spAutoFit/>
          </a:bodyPr>
          <a:lstStyle/>
          <a:p>
            <a:pPr>
              <a:lnSpc>
                <a:spcPts val="5150"/>
              </a:lnSpc>
            </a:pPr>
            <a:r>
              <a:rPr lang="en-US" sz="5000">
                <a:solidFill>
                  <a:srgbClr val="494949"/>
                </a:solidFill>
                <a:latin typeface="Montserrat Semi-Bold"/>
              </a:rPr>
              <a:t>01</a:t>
            </a:r>
          </a:p>
        </p:txBody>
      </p:sp>
      <p:sp>
        <p:nvSpPr>
          <p:cNvPr name="TextBox 19" id="19"/>
          <p:cNvSpPr txBox="true"/>
          <p:nvPr/>
        </p:nvSpPr>
        <p:spPr>
          <a:xfrm rot="0">
            <a:off x="5948468" y="5336554"/>
            <a:ext cx="2197323" cy="669926"/>
          </a:xfrm>
          <a:prstGeom prst="rect">
            <a:avLst/>
          </a:prstGeom>
        </p:spPr>
        <p:txBody>
          <a:bodyPr anchor="t" rtlCol="false" tIns="0" lIns="0" bIns="0" rIns="0">
            <a:spAutoFit/>
          </a:bodyPr>
          <a:lstStyle/>
          <a:p>
            <a:pPr>
              <a:lnSpc>
                <a:spcPts val="5150"/>
              </a:lnSpc>
            </a:pPr>
            <a:r>
              <a:rPr lang="en-US" sz="5000">
                <a:solidFill>
                  <a:srgbClr val="494949"/>
                </a:solidFill>
                <a:latin typeface="Montserrat Semi-Bold"/>
              </a:rPr>
              <a:t>02</a:t>
            </a:r>
          </a:p>
        </p:txBody>
      </p:sp>
      <p:sp>
        <p:nvSpPr>
          <p:cNvPr name="TextBox 20" id="20"/>
          <p:cNvSpPr txBox="true"/>
          <p:nvPr/>
        </p:nvSpPr>
        <p:spPr>
          <a:xfrm rot="0">
            <a:off x="2227066" y="6158879"/>
            <a:ext cx="2646492" cy="283845"/>
          </a:xfrm>
          <a:prstGeom prst="rect">
            <a:avLst/>
          </a:prstGeom>
        </p:spPr>
        <p:txBody>
          <a:bodyPr anchor="t" rtlCol="false" tIns="0" lIns="0" bIns="0" rIns="0">
            <a:spAutoFit/>
          </a:bodyPr>
          <a:lstStyle/>
          <a:p>
            <a:pPr>
              <a:lnSpc>
                <a:spcPts val="2340"/>
              </a:lnSpc>
            </a:pPr>
            <a:r>
              <a:rPr lang="en-US" sz="1500">
                <a:solidFill>
                  <a:srgbClr val="494949"/>
                </a:solidFill>
                <a:latin typeface="Montserrat Bold"/>
              </a:rPr>
              <a:t>Dataset Gathering </a:t>
            </a:r>
          </a:p>
        </p:txBody>
      </p:sp>
      <p:sp>
        <p:nvSpPr>
          <p:cNvPr name="TextBox 21" id="21"/>
          <p:cNvSpPr txBox="true"/>
          <p:nvPr/>
        </p:nvSpPr>
        <p:spPr>
          <a:xfrm rot="0">
            <a:off x="5948468" y="6158879"/>
            <a:ext cx="2366454" cy="579120"/>
          </a:xfrm>
          <a:prstGeom prst="rect">
            <a:avLst/>
          </a:prstGeom>
        </p:spPr>
        <p:txBody>
          <a:bodyPr anchor="t" rtlCol="false" tIns="0" lIns="0" bIns="0" rIns="0">
            <a:spAutoFit/>
          </a:bodyPr>
          <a:lstStyle/>
          <a:p>
            <a:pPr>
              <a:lnSpc>
                <a:spcPts val="2340"/>
              </a:lnSpc>
            </a:pPr>
            <a:r>
              <a:rPr lang="en-US" sz="1500">
                <a:solidFill>
                  <a:srgbClr val="494949"/>
                </a:solidFill>
                <a:latin typeface="Montserrat Bold"/>
              </a:rPr>
              <a:t>Data Preprocessing &amp; Model Training</a:t>
            </a:r>
          </a:p>
        </p:txBody>
      </p:sp>
      <p:sp>
        <p:nvSpPr>
          <p:cNvPr name="TextBox 22" id="22"/>
          <p:cNvSpPr txBox="true"/>
          <p:nvPr/>
        </p:nvSpPr>
        <p:spPr>
          <a:xfrm rot="0">
            <a:off x="9671930" y="5336554"/>
            <a:ext cx="2197323" cy="669926"/>
          </a:xfrm>
          <a:prstGeom prst="rect">
            <a:avLst/>
          </a:prstGeom>
        </p:spPr>
        <p:txBody>
          <a:bodyPr anchor="t" rtlCol="false" tIns="0" lIns="0" bIns="0" rIns="0">
            <a:spAutoFit/>
          </a:bodyPr>
          <a:lstStyle/>
          <a:p>
            <a:pPr>
              <a:lnSpc>
                <a:spcPts val="5150"/>
              </a:lnSpc>
            </a:pPr>
            <a:r>
              <a:rPr lang="en-US" sz="5000">
                <a:solidFill>
                  <a:srgbClr val="494949"/>
                </a:solidFill>
                <a:latin typeface="Montserrat Semi-Bold"/>
              </a:rPr>
              <a:t>03</a:t>
            </a:r>
          </a:p>
        </p:txBody>
      </p:sp>
      <p:sp>
        <p:nvSpPr>
          <p:cNvPr name="TextBox 23" id="23"/>
          <p:cNvSpPr txBox="true"/>
          <p:nvPr/>
        </p:nvSpPr>
        <p:spPr>
          <a:xfrm rot="0">
            <a:off x="9671930" y="6158879"/>
            <a:ext cx="2391912" cy="283845"/>
          </a:xfrm>
          <a:prstGeom prst="rect">
            <a:avLst/>
          </a:prstGeom>
        </p:spPr>
        <p:txBody>
          <a:bodyPr anchor="t" rtlCol="false" tIns="0" lIns="0" bIns="0" rIns="0">
            <a:spAutoFit/>
          </a:bodyPr>
          <a:lstStyle/>
          <a:p>
            <a:pPr>
              <a:lnSpc>
                <a:spcPts val="2340"/>
              </a:lnSpc>
            </a:pPr>
            <a:r>
              <a:rPr lang="en-US" sz="1500">
                <a:solidFill>
                  <a:srgbClr val="494949"/>
                </a:solidFill>
                <a:latin typeface="Montserrat Bold"/>
              </a:rPr>
              <a:t>FrontEnd Creation</a:t>
            </a:r>
          </a:p>
        </p:txBody>
      </p:sp>
      <p:sp>
        <p:nvSpPr>
          <p:cNvPr name="TextBox 24" id="24"/>
          <p:cNvSpPr txBox="true"/>
          <p:nvPr/>
        </p:nvSpPr>
        <p:spPr>
          <a:xfrm rot="0">
            <a:off x="13414442" y="5336554"/>
            <a:ext cx="2197323" cy="669926"/>
          </a:xfrm>
          <a:prstGeom prst="rect">
            <a:avLst/>
          </a:prstGeom>
        </p:spPr>
        <p:txBody>
          <a:bodyPr anchor="t" rtlCol="false" tIns="0" lIns="0" bIns="0" rIns="0">
            <a:spAutoFit/>
          </a:bodyPr>
          <a:lstStyle/>
          <a:p>
            <a:pPr>
              <a:lnSpc>
                <a:spcPts val="5150"/>
              </a:lnSpc>
            </a:pPr>
            <a:r>
              <a:rPr lang="en-US" sz="5000">
                <a:solidFill>
                  <a:srgbClr val="494949"/>
                </a:solidFill>
                <a:latin typeface="Montserrat Semi-Bold"/>
              </a:rPr>
              <a:t>04</a:t>
            </a:r>
          </a:p>
        </p:txBody>
      </p:sp>
      <p:sp>
        <p:nvSpPr>
          <p:cNvPr name="TextBox 25" id="25"/>
          <p:cNvSpPr txBox="true"/>
          <p:nvPr/>
        </p:nvSpPr>
        <p:spPr>
          <a:xfrm rot="0">
            <a:off x="13414442" y="6158879"/>
            <a:ext cx="2646492" cy="579120"/>
          </a:xfrm>
          <a:prstGeom prst="rect">
            <a:avLst/>
          </a:prstGeom>
        </p:spPr>
        <p:txBody>
          <a:bodyPr anchor="t" rtlCol="false" tIns="0" lIns="0" bIns="0" rIns="0">
            <a:spAutoFit/>
          </a:bodyPr>
          <a:lstStyle/>
          <a:p>
            <a:pPr>
              <a:lnSpc>
                <a:spcPts val="2340"/>
              </a:lnSpc>
            </a:pPr>
            <a:r>
              <a:rPr lang="en-US" sz="1500">
                <a:solidFill>
                  <a:srgbClr val="494949"/>
                </a:solidFill>
                <a:latin typeface="Montserrat Bold"/>
              </a:rPr>
              <a:t>Integrating ML Model and Frontend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grpSp>
        <p:nvGrpSpPr>
          <p:cNvPr name="Group 2" id="2"/>
          <p:cNvGrpSpPr/>
          <p:nvPr/>
        </p:nvGrpSpPr>
        <p:grpSpPr>
          <a:xfrm rot="0">
            <a:off x="1224449" y="1954391"/>
            <a:ext cx="15840379" cy="7874407"/>
            <a:chOff x="0" y="0"/>
            <a:chExt cx="4171952" cy="2073918"/>
          </a:xfrm>
        </p:grpSpPr>
        <p:sp>
          <p:nvSpPr>
            <p:cNvPr name="Freeform 3" id="3"/>
            <p:cNvSpPr/>
            <p:nvPr/>
          </p:nvSpPr>
          <p:spPr>
            <a:xfrm flipH="false" flipV="false" rot="0">
              <a:off x="0" y="0"/>
              <a:ext cx="4171952" cy="2073918"/>
            </a:xfrm>
            <a:custGeom>
              <a:avLst/>
              <a:gdLst/>
              <a:ahLst/>
              <a:cxnLst/>
              <a:rect r="r" b="b" t="t" l="l"/>
              <a:pathLst>
                <a:path h="2073918" w="4171952">
                  <a:moveTo>
                    <a:pt x="0" y="0"/>
                  </a:moveTo>
                  <a:lnTo>
                    <a:pt x="4171952" y="0"/>
                  </a:lnTo>
                  <a:lnTo>
                    <a:pt x="4171952" y="2073918"/>
                  </a:lnTo>
                  <a:lnTo>
                    <a:pt x="0" y="2073918"/>
                  </a:lnTo>
                  <a:close/>
                </a:path>
              </a:pathLst>
            </a:custGeom>
            <a:solidFill>
              <a:srgbClr val="F6CFB5"/>
            </a:solidFill>
          </p:spPr>
        </p:sp>
        <p:sp>
          <p:nvSpPr>
            <p:cNvPr name="TextBox 4" id="4"/>
            <p:cNvSpPr txBox="true"/>
            <p:nvPr/>
          </p:nvSpPr>
          <p:spPr>
            <a:xfrm>
              <a:off x="0" y="-19050"/>
              <a:ext cx="4171952" cy="2092968"/>
            </a:xfrm>
            <a:prstGeom prst="rect">
              <a:avLst/>
            </a:prstGeom>
          </p:spPr>
          <p:txBody>
            <a:bodyPr anchor="ctr" rtlCol="false" tIns="50800" lIns="50800" bIns="50800" rIns="50800"/>
            <a:lstStyle/>
            <a:p>
              <a:pPr algn="r">
                <a:lnSpc>
                  <a:spcPts val="2729"/>
                </a:lnSpc>
              </a:pPr>
            </a:p>
            <a:p>
              <a:pPr algn="r">
                <a:lnSpc>
                  <a:spcPts val="2729"/>
                </a:lnSpc>
              </a:pPr>
            </a:p>
          </p:txBody>
        </p:sp>
      </p:grpSp>
      <p:grpSp>
        <p:nvGrpSpPr>
          <p:cNvPr name="Group 5" id="5"/>
          <p:cNvGrpSpPr/>
          <p:nvPr/>
        </p:nvGrpSpPr>
        <p:grpSpPr>
          <a:xfrm rot="0">
            <a:off x="1657166" y="2189271"/>
            <a:ext cx="14853110" cy="7320228"/>
            <a:chOff x="0" y="0"/>
            <a:chExt cx="19804146" cy="9760303"/>
          </a:xfrm>
        </p:grpSpPr>
        <p:sp>
          <p:nvSpPr>
            <p:cNvPr name="Freeform 6" id="6"/>
            <p:cNvSpPr/>
            <p:nvPr/>
          </p:nvSpPr>
          <p:spPr>
            <a:xfrm flipH="false" flipV="false" rot="0">
              <a:off x="234946" y="0"/>
              <a:ext cx="2523968" cy="2523968"/>
            </a:xfrm>
            <a:custGeom>
              <a:avLst/>
              <a:gdLst/>
              <a:ahLst/>
              <a:cxnLst/>
              <a:rect r="r" b="b" t="t" l="l"/>
              <a:pathLst>
                <a:path h="2523968" w="2523968">
                  <a:moveTo>
                    <a:pt x="0" y="0"/>
                  </a:moveTo>
                  <a:lnTo>
                    <a:pt x="2523968" y="0"/>
                  </a:lnTo>
                  <a:lnTo>
                    <a:pt x="2523968" y="2523968"/>
                  </a:lnTo>
                  <a:lnTo>
                    <a:pt x="0" y="2523968"/>
                  </a:lnTo>
                  <a:lnTo>
                    <a:pt x="0" y="0"/>
                  </a:lnTo>
                  <a:close/>
                </a:path>
              </a:pathLst>
            </a:custGeom>
            <a:blipFill>
              <a:blip r:embed="rId2"/>
              <a:stretch>
                <a:fillRect l="0" t="0" r="0" b="0"/>
              </a:stretch>
            </a:blipFill>
          </p:spPr>
        </p:sp>
        <p:sp>
          <p:nvSpPr>
            <p:cNvPr name="Freeform 7" id="7"/>
            <p:cNvSpPr/>
            <p:nvPr/>
          </p:nvSpPr>
          <p:spPr>
            <a:xfrm flipH="false" flipV="false" rot="0">
              <a:off x="3457695" y="0"/>
              <a:ext cx="2523968" cy="2523968"/>
            </a:xfrm>
            <a:custGeom>
              <a:avLst/>
              <a:gdLst/>
              <a:ahLst/>
              <a:cxnLst/>
              <a:rect r="r" b="b" t="t" l="l"/>
              <a:pathLst>
                <a:path h="2523968" w="2523968">
                  <a:moveTo>
                    <a:pt x="0" y="0"/>
                  </a:moveTo>
                  <a:lnTo>
                    <a:pt x="2523968" y="0"/>
                  </a:lnTo>
                  <a:lnTo>
                    <a:pt x="2523968" y="2523968"/>
                  </a:lnTo>
                  <a:lnTo>
                    <a:pt x="0" y="2523968"/>
                  </a:lnTo>
                  <a:lnTo>
                    <a:pt x="0" y="0"/>
                  </a:lnTo>
                  <a:close/>
                </a:path>
              </a:pathLst>
            </a:custGeom>
            <a:blipFill>
              <a:blip r:embed="rId3"/>
              <a:stretch>
                <a:fillRect l="0" t="0" r="0" b="0"/>
              </a:stretch>
            </a:blipFill>
          </p:spPr>
        </p:sp>
        <p:sp>
          <p:nvSpPr>
            <p:cNvPr name="Freeform 8" id="8"/>
            <p:cNvSpPr/>
            <p:nvPr/>
          </p:nvSpPr>
          <p:spPr>
            <a:xfrm flipH="false" flipV="false" rot="0">
              <a:off x="6682224" y="0"/>
              <a:ext cx="2523968" cy="2523968"/>
            </a:xfrm>
            <a:custGeom>
              <a:avLst/>
              <a:gdLst/>
              <a:ahLst/>
              <a:cxnLst/>
              <a:rect r="r" b="b" t="t" l="l"/>
              <a:pathLst>
                <a:path h="2523968" w="2523968">
                  <a:moveTo>
                    <a:pt x="0" y="0"/>
                  </a:moveTo>
                  <a:lnTo>
                    <a:pt x="2523968" y="0"/>
                  </a:lnTo>
                  <a:lnTo>
                    <a:pt x="2523968" y="2523968"/>
                  </a:lnTo>
                  <a:lnTo>
                    <a:pt x="0" y="2523968"/>
                  </a:lnTo>
                  <a:lnTo>
                    <a:pt x="0" y="0"/>
                  </a:lnTo>
                  <a:close/>
                </a:path>
              </a:pathLst>
            </a:custGeom>
            <a:blipFill>
              <a:blip r:embed="rId4"/>
              <a:stretch>
                <a:fillRect l="0" t="0" r="0" b="0"/>
              </a:stretch>
            </a:blipFill>
          </p:spPr>
        </p:sp>
        <p:sp>
          <p:nvSpPr>
            <p:cNvPr name="Freeform 9" id="9"/>
            <p:cNvSpPr/>
            <p:nvPr/>
          </p:nvSpPr>
          <p:spPr>
            <a:xfrm flipH="false" flipV="false" rot="0">
              <a:off x="9906753" y="0"/>
              <a:ext cx="2523968" cy="2523968"/>
            </a:xfrm>
            <a:custGeom>
              <a:avLst/>
              <a:gdLst/>
              <a:ahLst/>
              <a:cxnLst/>
              <a:rect r="r" b="b" t="t" l="l"/>
              <a:pathLst>
                <a:path h="2523968" w="2523968">
                  <a:moveTo>
                    <a:pt x="0" y="0"/>
                  </a:moveTo>
                  <a:lnTo>
                    <a:pt x="2523968" y="0"/>
                  </a:lnTo>
                  <a:lnTo>
                    <a:pt x="2523968" y="2523968"/>
                  </a:lnTo>
                  <a:lnTo>
                    <a:pt x="0" y="2523968"/>
                  </a:lnTo>
                  <a:lnTo>
                    <a:pt x="0" y="0"/>
                  </a:lnTo>
                  <a:close/>
                </a:path>
              </a:pathLst>
            </a:custGeom>
            <a:blipFill>
              <a:blip r:embed="rId5"/>
              <a:stretch>
                <a:fillRect l="0" t="0" r="0" b="0"/>
              </a:stretch>
            </a:blipFill>
          </p:spPr>
        </p:sp>
        <p:sp>
          <p:nvSpPr>
            <p:cNvPr name="Freeform 10" id="10"/>
            <p:cNvSpPr/>
            <p:nvPr/>
          </p:nvSpPr>
          <p:spPr>
            <a:xfrm flipH="false" flipV="false" rot="0">
              <a:off x="13131282" y="0"/>
              <a:ext cx="2523968" cy="2523968"/>
            </a:xfrm>
            <a:custGeom>
              <a:avLst/>
              <a:gdLst/>
              <a:ahLst/>
              <a:cxnLst/>
              <a:rect r="r" b="b" t="t" l="l"/>
              <a:pathLst>
                <a:path h="2523968" w="2523968">
                  <a:moveTo>
                    <a:pt x="0" y="0"/>
                  </a:moveTo>
                  <a:lnTo>
                    <a:pt x="2523968" y="0"/>
                  </a:lnTo>
                  <a:lnTo>
                    <a:pt x="2523968" y="2523968"/>
                  </a:lnTo>
                  <a:lnTo>
                    <a:pt x="0" y="2523968"/>
                  </a:lnTo>
                  <a:lnTo>
                    <a:pt x="0" y="0"/>
                  </a:lnTo>
                  <a:close/>
                </a:path>
              </a:pathLst>
            </a:custGeom>
            <a:blipFill>
              <a:blip r:embed="rId6"/>
              <a:stretch>
                <a:fillRect l="0" t="0" r="0" b="0"/>
              </a:stretch>
            </a:blipFill>
          </p:spPr>
        </p:sp>
        <p:sp>
          <p:nvSpPr>
            <p:cNvPr name="Freeform 11" id="11"/>
            <p:cNvSpPr/>
            <p:nvPr/>
          </p:nvSpPr>
          <p:spPr>
            <a:xfrm flipH="false" flipV="false" rot="0">
              <a:off x="16355811" y="218993"/>
              <a:ext cx="3127410" cy="2085983"/>
            </a:xfrm>
            <a:custGeom>
              <a:avLst/>
              <a:gdLst/>
              <a:ahLst/>
              <a:cxnLst/>
              <a:rect r="r" b="b" t="t" l="l"/>
              <a:pathLst>
                <a:path h="2085983" w="3127410">
                  <a:moveTo>
                    <a:pt x="0" y="0"/>
                  </a:moveTo>
                  <a:lnTo>
                    <a:pt x="3127410" y="0"/>
                  </a:lnTo>
                  <a:lnTo>
                    <a:pt x="3127410" y="2085982"/>
                  </a:lnTo>
                  <a:lnTo>
                    <a:pt x="0" y="2085982"/>
                  </a:lnTo>
                  <a:lnTo>
                    <a:pt x="0" y="0"/>
                  </a:lnTo>
                  <a:close/>
                </a:path>
              </a:pathLst>
            </a:custGeom>
            <a:blipFill>
              <a:blip r:embed="rId7"/>
              <a:stretch>
                <a:fillRect l="0" t="0" r="0" b="0"/>
              </a:stretch>
            </a:blipFill>
          </p:spPr>
        </p:sp>
        <p:sp>
          <p:nvSpPr>
            <p:cNvPr name="Freeform 12" id="12"/>
            <p:cNvSpPr/>
            <p:nvPr/>
          </p:nvSpPr>
          <p:spPr>
            <a:xfrm flipH="false" flipV="false" rot="0">
              <a:off x="16034885" y="2854829"/>
              <a:ext cx="3769261" cy="3769261"/>
            </a:xfrm>
            <a:custGeom>
              <a:avLst/>
              <a:gdLst/>
              <a:ahLst/>
              <a:cxnLst/>
              <a:rect r="r" b="b" t="t" l="l"/>
              <a:pathLst>
                <a:path h="3769261" w="3769261">
                  <a:moveTo>
                    <a:pt x="0" y="0"/>
                  </a:moveTo>
                  <a:lnTo>
                    <a:pt x="3769261" y="0"/>
                  </a:lnTo>
                  <a:lnTo>
                    <a:pt x="3769261" y="3769260"/>
                  </a:lnTo>
                  <a:lnTo>
                    <a:pt x="0" y="3769260"/>
                  </a:lnTo>
                  <a:lnTo>
                    <a:pt x="0" y="0"/>
                  </a:lnTo>
                  <a:close/>
                </a:path>
              </a:pathLst>
            </a:custGeom>
            <a:blipFill>
              <a:blip r:embed="rId8"/>
              <a:stretch>
                <a:fillRect l="0" t="0" r="0" b="0"/>
              </a:stretch>
            </a:blipFill>
          </p:spPr>
        </p:sp>
        <p:sp>
          <p:nvSpPr>
            <p:cNvPr name="Freeform 13" id="13"/>
            <p:cNvSpPr/>
            <p:nvPr/>
          </p:nvSpPr>
          <p:spPr>
            <a:xfrm flipH="false" flipV="false" rot="0">
              <a:off x="9906753" y="3220311"/>
              <a:ext cx="5101682" cy="3403778"/>
            </a:xfrm>
            <a:custGeom>
              <a:avLst/>
              <a:gdLst/>
              <a:ahLst/>
              <a:cxnLst/>
              <a:rect r="r" b="b" t="t" l="l"/>
              <a:pathLst>
                <a:path h="3403778" w="5101682">
                  <a:moveTo>
                    <a:pt x="0" y="0"/>
                  </a:moveTo>
                  <a:lnTo>
                    <a:pt x="5101682" y="0"/>
                  </a:lnTo>
                  <a:lnTo>
                    <a:pt x="5101682" y="3403778"/>
                  </a:lnTo>
                  <a:lnTo>
                    <a:pt x="0" y="3403778"/>
                  </a:lnTo>
                  <a:lnTo>
                    <a:pt x="0" y="0"/>
                  </a:lnTo>
                  <a:close/>
                </a:path>
              </a:pathLst>
            </a:custGeom>
            <a:blipFill>
              <a:blip r:embed="rId9"/>
              <a:stretch>
                <a:fillRect l="0" t="0" r="0" b="0"/>
              </a:stretch>
            </a:blipFill>
          </p:spPr>
        </p:sp>
        <p:sp>
          <p:nvSpPr>
            <p:cNvPr name="Freeform 14" id="14"/>
            <p:cNvSpPr/>
            <p:nvPr/>
          </p:nvSpPr>
          <p:spPr>
            <a:xfrm flipH="false" flipV="false" rot="0">
              <a:off x="5039222" y="3004302"/>
              <a:ext cx="3835796" cy="3835796"/>
            </a:xfrm>
            <a:custGeom>
              <a:avLst/>
              <a:gdLst/>
              <a:ahLst/>
              <a:cxnLst/>
              <a:rect r="r" b="b" t="t" l="l"/>
              <a:pathLst>
                <a:path h="3835796" w="3835796">
                  <a:moveTo>
                    <a:pt x="0" y="0"/>
                  </a:moveTo>
                  <a:lnTo>
                    <a:pt x="3835796" y="0"/>
                  </a:lnTo>
                  <a:lnTo>
                    <a:pt x="3835796" y="3835796"/>
                  </a:lnTo>
                  <a:lnTo>
                    <a:pt x="0" y="3835796"/>
                  </a:lnTo>
                  <a:lnTo>
                    <a:pt x="0" y="0"/>
                  </a:lnTo>
                  <a:close/>
                </a:path>
              </a:pathLst>
            </a:custGeom>
            <a:blipFill>
              <a:blip r:embed="rId10"/>
              <a:stretch>
                <a:fillRect l="0" t="0" r="0" b="0"/>
              </a:stretch>
            </a:blipFill>
          </p:spPr>
        </p:sp>
        <p:sp>
          <p:nvSpPr>
            <p:cNvPr name="Freeform 15" id="15"/>
            <p:cNvSpPr/>
            <p:nvPr/>
          </p:nvSpPr>
          <p:spPr>
            <a:xfrm flipH="false" flipV="false" rot="0">
              <a:off x="0" y="2918456"/>
              <a:ext cx="4007487" cy="4007487"/>
            </a:xfrm>
            <a:custGeom>
              <a:avLst/>
              <a:gdLst/>
              <a:ahLst/>
              <a:cxnLst/>
              <a:rect r="r" b="b" t="t" l="l"/>
              <a:pathLst>
                <a:path h="4007487" w="4007487">
                  <a:moveTo>
                    <a:pt x="0" y="0"/>
                  </a:moveTo>
                  <a:lnTo>
                    <a:pt x="4007487" y="0"/>
                  </a:lnTo>
                  <a:lnTo>
                    <a:pt x="4007487" y="4007488"/>
                  </a:lnTo>
                  <a:lnTo>
                    <a:pt x="0" y="4007488"/>
                  </a:lnTo>
                  <a:lnTo>
                    <a:pt x="0" y="0"/>
                  </a:lnTo>
                  <a:close/>
                </a:path>
              </a:pathLst>
            </a:custGeom>
            <a:blipFill>
              <a:blip r:embed="rId11"/>
              <a:stretch>
                <a:fillRect l="0" t="0" r="0" b="0"/>
              </a:stretch>
            </a:blipFill>
          </p:spPr>
        </p:sp>
        <p:sp>
          <p:nvSpPr>
            <p:cNvPr name="Freeform 16" id="16"/>
            <p:cNvSpPr/>
            <p:nvPr/>
          </p:nvSpPr>
          <p:spPr>
            <a:xfrm flipH="false" flipV="false" rot="0">
              <a:off x="17003851" y="6925944"/>
              <a:ext cx="2800295" cy="2800295"/>
            </a:xfrm>
            <a:custGeom>
              <a:avLst/>
              <a:gdLst/>
              <a:ahLst/>
              <a:cxnLst/>
              <a:rect r="r" b="b" t="t" l="l"/>
              <a:pathLst>
                <a:path h="2800295" w="2800295">
                  <a:moveTo>
                    <a:pt x="0" y="0"/>
                  </a:moveTo>
                  <a:lnTo>
                    <a:pt x="2800295" y="0"/>
                  </a:lnTo>
                  <a:lnTo>
                    <a:pt x="2800295" y="2800295"/>
                  </a:lnTo>
                  <a:lnTo>
                    <a:pt x="0" y="2800295"/>
                  </a:lnTo>
                  <a:lnTo>
                    <a:pt x="0" y="0"/>
                  </a:lnTo>
                  <a:close/>
                </a:path>
              </a:pathLst>
            </a:custGeom>
            <a:blipFill>
              <a:blip r:embed="rId12"/>
              <a:stretch>
                <a:fillRect l="0" t="0" r="0" b="0"/>
              </a:stretch>
            </a:blipFill>
          </p:spPr>
        </p:sp>
        <p:sp>
          <p:nvSpPr>
            <p:cNvPr name="Freeform 17" id="17"/>
            <p:cNvSpPr/>
            <p:nvPr/>
          </p:nvSpPr>
          <p:spPr>
            <a:xfrm flipH="false" flipV="false" rot="0">
              <a:off x="13643517" y="7013945"/>
              <a:ext cx="2712294" cy="2712294"/>
            </a:xfrm>
            <a:custGeom>
              <a:avLst/>
              <a:gdLst/>
              <a:ahLst/>
              <a:cxnLst/>
              <a:rect r="r" b="b" t="t" l="l"/>
              <a:pathLst>
                <a:path h="2712294" w="2712294">
                  <a:moveTo>
                    <a:pt x="0" y="0"/>
                  </a:moveTo>
                  <a:lnTo>
                    <a:pt x="2712294" y="0"/>
                  </a:lnTo>
                  <a:lnTo>
                    <a:pt x="2712294" y="2712294"/>
                  </a:lnTo>
                  <a:lnTo>
                    <a:pt x="0" y="2712294"/>
                  </a:lnTo>
                  <a:lnTo>
                    <a:pt x="0" y="0"/>
                  </a:lnTo>
                  <a:close/>
                </a:path>
              </a:pathLst>
            </a:custGeom>
            <a:blipFill>
              <a:blip r:embed="rId13"/>
              <a:stretch>
                <a:fillRect l="0" t="0" r="0" b="0"/>
              </a:stretch>
            </a:blipFill>
          </p:spPr>
        </p:sp>
        <p:sp>
          <p:nvSpPr>
            <p:cNvPr name="Freeform 18" id="18"/>
            <p:cNvSpPr/>
            <p:nvPr/>
          </p:nvSpPr>
          <p:spPr>
            <a:xfrm flipH="false" flipV="false" rot="0">
              <a:off x="10125482" y="6891879"/>
              <a:ext cx="2868424" cy="2868424"/>
            </a:xfrm>
            <a:custGeom>
              <a:avLst/>
              <a:gdLst/>
              <a:ahLst/>
              <a:cxnLst/>
              <a:rect r="r" b="b" t="t" l="l"/>
              <a:pathLst>
                <a:path h="2868424" w="2868424">
                  <a:moveTo>
                    <a:pt x="0" y="0"/>
                  </a:moveTo>
                  <a:lnTo>
                    <a:pt x="2868424" y="0"/>
                  </a:lnTo>
                  <a:lnTo>
                    <a:pt x="2868424" y="2868424"/>
                  </a:lnTo>
                  <a:lnTo>
                    <a:pt x="0" y="2868424"/>
                  </a:lnTo>
                  <a:lnTo>
                    <a:pt x="0" y="0"/>
                  </a:lnTo>
                  <a:close/>
                </a:path>
              </a:pathLst>
            </a:custGeom>
            <a:blipFill>
              <a:blip r:embed="rId14"/>
              <a:stretch>
                <a:fillRect l="0" t="0" r="0" b="0"/>
              </a:stretch>
            </a:blipFill>
          </p:spPr>
        </p:sp>
        <p:sp>
          <p:nvSpPr>
            <p:cNvPr name="Freeform 19" id="19"/>
            <p:cNvSpPr/>
            <p:nvPr/>
          </p:nvSpPr>
          <p:spPr>
            <a:xfrm flipH="false" flipV="false" rot="0">
              <a:off x="7019999" y="7270367"/>
              <a:ext cx="2455872" cy="2455872"/>
            </a:xfrm>
            <a:custGeom>
              <a:avLst/>
              <a:gdLst/>
              <a:ahLst/>
              <a:cxnLst/>
              <a:rect r="r" b="b" t="t" l="l"/>
              <a:pathLst>
                <a:path h="2455872" w="2455872">
                  <a:moveTo>
                    <a:pt x="0" y="0"/>
                  </a:moveTo>
                  <a:lnTo>
                    <a:pt x="2455872" y="0"/>
                  </a:lnTo>
                  <a:lnTo>
                    <a:pt x="2455872" y="2455872"/>
                  </a:lnTo>
                  <a:lnTo>
                    <a:pt x="0" y="2455872"/>
                  </a:lnTo>
                  <a:lnTo>
                    <a:pt x="0" y="0"/>
                  </a:lnTo>
                  <a:close/>
                </a:path>
              </a:pathLst>
            </a:custGeom>
            <a:blipFill>
              <a:blip r:embed="rId15"/>
              <a:stretch>
                <a:fillRect l="0" t="0" r="0" b="0"/>
              </a:stretch>
            </a:blipFill>
          </p:spPr>
        </p:sp>
        <p:sp>
          <p:nvSpPr>
            <p:cNvPr name="Freeform 20" id="20"/>
            <p:cNvSpPr/>
            <p:nvPr/>
          </p:nvSpPr>
          <p:spPr>
            <a:xfrm flipH="false" flipV="false" rot="0">
              <a:off x="4039556" y="7395406"/>
              <a:ext cx="2330833" cy="2330833"/>
            </a:xfrm>
            <a:custGeom>
              <a:avLst/>
              <a:gdLst/>
              <a:ahLst/>
              <a:cxnLst/>
              <a:rect r="r" b="b" t="t" l="l"/>
              <a:pathLst>
                <a:path h="2330833" w="2330833">
                  <a:moveTo>
                    <a:pt x="0" y="0"/>
                  </a:moveTo>
                  <a:lnTo>
                    <a:pt x="2330833" y="0"/>
                  </a:lnTo>
                  <a:lnTo>
                    <a:pt x="2330833" y="2330833"/>
                  </a:lnTo>
                  <a:lnTo>
                    <a:pt x="0" y="2330833"/>
                  </a:lnTo>
                  <a:lnTo>
                    <a:pt x="0" y="0"/>
                  </a:lnTo>
                  <a:close/>
                </a:path>
              </a:pathLst>
            </a:custGeom>
            <a:blipFill>
              <a:blip r:embed="rId16"/>
              <a:stretch>
                <a:fillRect l="0" t="0" r="0" b="0"/>
              </a:stretch>
            </a:blipFill>
          </p:spPr>
        </p:sp>
        <p:sp>
          <p:nvSpPr>
            <p:cNvPr name="Freeform 21" id="21"/>
            <p:cNvSpPr/>
            <p:nvPr/>
          </p:nvSpPr>
          <p:spPr>
            <a:xfrm flipH="false" flipV="false" rot="0">
              <a:off x="1008138" y="7307399"/>
              <a:ext cx="2381808" cy="2381808"/>
            </a:xfrm>
            <a:custGeom>
              <a:avLst/>
              <a:gdLst/>
              <a:ahLst/>
              <a:cxnLst/>
              <a:rect r="r" b="b" t="t" l="l"/>
              <a:pathLst>
                <a:path h="2381808" w="2381808">
                  <a:moveTo>
                    <a:pt x="0" y="0"/>
                  </a:moveTo>
                  <a:lnTo>
                    <a:pt x="2381807" y="0"/>
                  </a:lnTo>
                  <a:lnTo>
                    <a:pt x="2381807" y="2381808"/>
                  </a:lnTo>
                  <a:lnTo>
                    <a:pt x="0" y="2381808"/>
                  </a:lnTo>
                  <a:lnTo>
                    <a:pt x="0" y="0"/>
                  </a:lnTo>
                  <a:close/>
                </a:path>
              </a:pathLst>
            </a:custGeom>
            <a:blipFill>
              <a:blip r:embed="rId17"/>
              <a:stretch>
                <a:fillRect l="0" t="0" r="0" b="0"/>
              </a:stretch>
            </a:blipFill>
          </p:spPr>
        </p:sp>
      </p:grpSp>
      <p:sp>
        <p:nvSpPr>
          <p:cNvPr name="TextBox 22" id="22"/>
          <p:cNvSpPr txBox="true"/>
          <p:nvPr/>
        </p:nvSpPr>
        <p:spPr>
          <a:xfrm rot="0">
            <a:off x="6776333" y="138636"/>
            <a:ext cx="3915360" cy="1229995"/>
          </a:xfrm>
          <a:prstGeom prst="rect">
            <a:avLst/>
          </a:prstGeom>
        </p:spPr>
        <p:txBody>
          <a:bodyPr anchor="t" rtlCol="false" tIns="0" lIns="0" bIns="0" rIns="0">
            <a:spAutoFit/>
          </a:bodyPr>
          <a:lstStyle/>
          <a:p>
            <a:pPr algn="ctr">
              <a:lnSpc>
                <a:spcPts val="9590"/>
              </a:lnSpc>
            </a:pPr>
            <a:r>
              <a:rPr lang="en-US" sz="7000" spc="-399">
                <a:solidFill>
                  <a:srgbClr val="494949"/>
                </a:solidFill>
                <a:latin typeface="TAN Pearl"/>
              </a:rPr>
              <a:t>DataSet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grpSp>
        <p:nvGrpSpPr>
          <p:cNvPr name="Group 2" id="2"/>
          <p:cNvGrpSpPr/>
          <p:nvPr/>
        </p:nvGrpSpPr>
        <p:grpSpPr>
          <a:xfrm rot="0">
            <a:off x="509260" y="468933"/>
            <a:ext cx="17269480" cy="9349134"/>
            <a:chOff x="0" y="0"/>
            <a:chExt cx="1537094" cy="832133"/>
          </a:xfrm>
        </p:grpSpPr>
        <p:sp>
          <p:nvSpPr>
            <p:cNvPr name="Freeform 3" id="3"/>
            <p:cNvSpPr/>
            <p:nvPr/>
          </p:nvSpPr>
          <p:spPr>
            <a:xfrm flipH="false" flipV="false" rot="0">
              <a:off x="0" y="0"/>
              <a:ext cx="1537094" cy="832133"/>
            </a:xfrm>
            <a:custGeom>
              <a:avLst/>
              <a:gdLst/>
              <a:ahLst/>
              <a:cxnLst/>
              <a:rect r="r" b="b" t="t" l="l"/>
              <a:pathLst>
                <a:path h="832133" w="1537094">
                  <a:moveTo>
                    <a:pt x="0" y="0"/>
                  </a:moveTo>
                  <a:lnTo>
                    <a:pt x="1537094" y="0"/>
                  </a:lnTo>
                  <a:lnTo>
                    <a:pt x="1537094" y="832133"/>
                  </a:lnTo>
                  <a:lnTo>
                    <a:pt x="0" y="832133"/>
                  </a:lnTo>
                  <a:close/>
                </a:path>
              </a:pathLst>
            </a:custGeom>
            <a:solidFill>
              <a:srgbClr val="F7CEB5"/>
            </a:solidFill>
          </p:spPr>
        </p:sp>
        <p:sp>
          <p:nvSpPr>
            <p:cNvPr name="TextBox 4" id="4"/>
            <p:cNvSpPr txBox="true"/>
            <p:nvPr/>
          </p:nvSpPr>
          <p:spPr>
            <a:xfrm>
              <a:off x="0" y="-38100"/>
              <a:ext cx="1537094" cy="8702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11717" y="6249187"/>
            <a:ext cx="3710878" cy="2896225"/>
            <a:chOff x="0" y="0"/>
            <a:chExt cx="541635" cy="422730"/>
          </a:xfrm>
        </p:grpSpPr>
        <p:sp>
          <p:nvSpPr>
            <p:cNvPr name="Freeform 6" id="6"/>
            <p:cNvSpPr/>
            <p:nvPr/>
          </p:nvSpPr>
          <p:spPr>
            <a:xfrm flipH="false" flipV="false" rot="0">
              <a:off x="0" y="0"/>
              <a:ext cx="541635" cy="422730"/>
            </a:xfrm>
            <a:custGeom>
              <a:avLst/>
              <a:gdLst/>
              <a:ahLst/>
              <a:cxnLst/>
              <a:rect r="r" b="b" t="t" l="l"/>
              <a:pathLst>
                <a:path h="422730" w="541635">
                  <a:moveTo>
                    <a:pt x="0" y="0"/>
                  </a:moveTo>
                  <a:lnTo>
                    <a:pt x="541635" y="0"/>
                  </a:lnTo>
                  <a:lnTo>
                    <a:pt x="541635" y="422730"/>
                  </a:lnTo>
                  <a:lnTo>
                    <a:pt x="0" y="422730"/>
                  </a:lnTo>
                  <a:close/>
                </a:path>
              </a:pathLst>
            </a:custGeom>
            <a:solidFill>
              <a:srgbClr val="F5EDE6"/>
            </a:solidFill>
          </p:spPr>
        </p:sp>
        <p:sp>
          <p:nvSpPr>
            <p:cNvPr name="TextBox 7" id="7"/>
            <p:cNvSpPr txBox="true"/>
            <p:nvPr/>
          </p:nvSpPr>
          <p:spPr>
            <a:xfrm>
              <a:off x="0" y="-28575"/>
              <a:ext cx="541635" cy="451305"/>
            </a:xfrm>
            <a:prstGeom prst="rect">
              <a:avLst/>
            </a:prstGeom>
          </p:spPr>
          <p:txBody>
            <a:bodyPr anchor="ctr" rtlCol="false" tIns="15688" lIns="15688" bIns="15688" rIns="15688"/>
            <a:lstStyle/>
            <a:p>
              <a:pPr algn="ctr">
                <a:lnSpc>
                  <a:spcPts val="2507"/>
                </a:lnSpc>
                <a:spcBef>
                  <a:spcPct val="0"/>
                </a:spcBef>
              </a:pPr>
            </a:p>
          </p:txBody>
        </p:sp>
      </p:grpSp>
      <p:grpSp>
        <p:nvGrpSpPr>
          <p:cNvPr name="Group 8" id="8"/>
          <p:cNvGrpSpPr>
            <a:grpSpLocks noChangeAspect="true"/>
          </p:cNvGrpSpPr>
          <p:nvPr/>
        </p:nvGrpSpPr>
        <p:grpSpPr>
          <a:xfrm rot="0">
            <a:off x="3011717" y="2841804"/>
            <a:ext cx="3710878" cy="3710863"/>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0" t="0" r="0" b="-33333"/>
              </a:stretch>
            </a:blipFill>
          </p:spPr>
        </p:sp>
      </p:grpSp>
      <p:grpSp>
        <p:nvGrpSpPr>
          <p:cNvPr name="Group 10" id="10"/>
          <p:cNvGrpSpPr/>
          <p:nvPr/>
        </p:nvGrpSpPr>
        <p:grpSpPr>
          <a:xfrm rot="0">
            <a:off x="11614762" y="6249187"/>
            <a:ext cx="3710878" cy="2896225"/>
            <a:chOff x="0" y="0"/>
            <a:chExt cx="541635" cy="422730"/>
          </a:xfrm>
        </p:grpSpPr>
        <p:sp>
          <p:nvSpPr>
            <p:cNvPr name="Freeform 11" id="11"/>
            <p:cNvSpPr/>
            <p:nvPr/>
          </p:nvSpPr>
          <p:spPr>
            <a:xfrm flipH="false" flipV="false" rot="0">
              <a:off x="0" y="0"/>
              <a:ext cx="541635" cy="422730"/>
            </a:xfrm>
            <a:custGeom>
              <a:avLst/>
              <a:gdLst/>
              <a:ahLst/>
              <a:cxnLst/>
              <a:rect r="r" b="b" t="t" l="l"/>
              <a:pathLst>
                <a:path h="422730" w="541635">
                  <a:moveTo>
                    <a:pt x="0" y="0"/>
                  </a:moveTo>
                  <a:lnTo>
                    <a:pt x="541635" y="0"/>
                  </a:lnTo>
                  <a:lnTo>
                    <a:pt x="541635" y="422730"/>
                  </a:lnTo>
                  <a:lnTo>
                    <a:pt x="0" y="422730"/>
                  </a:lnTo>
                  <a:close/>
                </a:path>
              </a:pathLst>
            </a:custGeom>
            <a:solidFill>
              <a:srgbClr val="F5EDE6"/>
            </a:solidFill>
          </p:spPr>
        </p:sp>
        <p:sp>
          <p:nvSpPr>
            <p:cNvPr name="TextBox 12" id="12"/>
            <p:cNvSpPr txBox="true"/>
            <p:nvPr/>
          </p:nvSpPr>
          <p:spPr>
            <a:xfrm>
              <a:off x="0" y="-28575"/>
              <a:ext cx="541635" cy="451305"/>
            </a:xfrm>
            <a:prstGeom prst="rect">
              <a:avLst/>
            </a:prstGeom>
          </p:spPr>
          <p:txBody>
            <a:bodyPr anchor="ctr" rtlCol="false" tIns="15688" lIns="15688" bIns="15688" rIns="15688"/>
            <a:lstStyle/>
            <a:p>
              <a:pPr algn="ctr">
                <a:lnSpc>
                  <a:spcPts val="2507"/>
                </a:lnSpc>
                <a:spcBef>
                  <a:spcPct val="0"/>
                </a:spcBef>
              </a:pPr>
            </a:p>
          </p:txBody>
        </p:sp>
      </p:grpSp>
      <p:grpSp>
        <p:nvGrpSpPr>
          <p:cNvPr name="Group 13" id="13"/>
          <p:cNvGrpSpPr>
            <a:grpSpLocks noChangeAspect="true"/>
          </p:cNvGrpSpPr>
          <p:nvPr/>
        </p:nvGrpSpPr>
        <p:grpSpPr>
          <a:xfrm rot="0">
            <a:off x="11614762" y="2841804"/>
            <a:ext cx="3710878" cy="3710863"/>
            <a:chOff x="0" y="0"/>
            <a:chExt cx="6350025" cy="6350000"/>
          </a:xfrm>
        </p:grpSpPr>
        <p:sp>
          <p:nvSpPr>
            <p:cNvPr name="Freeform 14" id="1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5691" t="-17804" r="-12745" b="-66779"/>
              </a:stretch>
            </a:blipFill>
          </p:spPr>
        </p:sp>
      </p:grpSp>
      <p:sp>
        <p:nvSpPr>
          <p:cNvPr name="TextBox 15" id="15"/>
          <p:cNvSpPr txBox="true"/>
          <p:nvPr/>
        </p:nvSpPr>
        <p:spPr>
          <a:xfrm rot="0">
            <a:off x="2362883" y="1142623"/>
            <a:ext cx="13562234" cy="1026795"/>
          </a:xfrm>
          <a:prstGeom prst="rect">
            <a:avLst/>
          </a:prstGeom>
        </p:spPr>
        <p:txBody>
          <a:bodyPr anchor="t" rtlCol="false" tIns="0" lIns="0" bIns="0" rIns="0">
            <a:spAutoFit/>
          </a:bodyPr>
          <a:lstStyle/>
          <a:p>
            <a:pPr algn="ctr">
              <a:lnSpc>
                <a:spcPts val="7740"/>
              </a:lnSpc>
            </a:pPr>
            <a:r>
              <a:rPr lang="en-US" sz="6000" spc="-342">
                <a:solidFill>
                  <a:srgbClr val="494949"/>
                </a:solidFill>
                <a:latin typeface="TAN Pearl"/>
              </a:rPr>
              <a:t>Team Members</a:t>
            </a:r>
          </a:p>
        </p:txBody>
      </p:sp>
      <p:sp>
        <p:nvSpPr>
          <p:cNvPr name="TextBox 16" id="16"/>
          <p:cNvSpPr txBox="true"/>
          <p:nvPr/>
        </p:nvSpPr>
        <p:spPr>
          <a:xfrm rot="0">
            <a:off x="3011717" y="6918080"/>
            <a:ext cx="3710878" cy="1238250"/>
          </a:xfrm>
          <a:prstGeom prst="rect">
            <a:avLst/>
          </a:prstGeom>
        </p:spPr>
        <p:txBody>
          <a:bodyPr anchor="t" rtlCol="false" tIns="0" lIns="0" bIns="0" rIns="0">
            <a:spAutoFit/>
          </a:bodyPr>
          <a:lstStyle/>
          <a:p>
            <a:pPr algn="ctr">
              <a:lnSpc>
                <a:spcPts val="3374"/>
              </a:lnSpc>
            </a:pPr>
            <a:r>
              <a:rPr lang="en-US" sz="2499" spc="149">
                <a:solidFill>
                  <a:srgbClr val="494949"/>
                </a:solidFill>
                <a:latin typeface="Montserrat Bold"/>
              </a:rPr>
              <a:t>VISHNU BATRA</a:t>
            </a:r>
          </a:p>
          <a:p>
            <a:pPr algn="ctr">
              <a:lnSpc>
                <a:spcPts val="3374"/>
              </a:lnSpc>
            </a:pPr>
            <a:r>
              <a:rPr lang="en-US" sz="2499" spc="149">
                <a:solidFill>
                  <a:srgbClr val="494949"/>
                </a:solidFill>
                <a:latin typeface="Montserrat Bold"/>
              </a:rPr>
              <a:t>102103223</a:t>
            </a:r>
          </a:p>
          <a:p>
            <a:pPr algn="ctr" marL="0" indent="0" lvl="0">
              <a:lnSpc>
                <a:spcPts val="3374"/>
              </a:lnSpc>
              <a:spcBef>
                <a:spcPct val="0"/>
              </a:spcBef>
            </a:pPr>
            <a:r>
              <a:rPr lang="en-US" sz="2499" spc="149">
                <a:solidFill>
                  <a:srgbClr val="494949"/>
                </a:solidFill>
                <a:latin typeface="Montserrat Bold"/>
              </a:rPr>
              <a:t>3CO8</a:t>
            </a:r>
          </a:p>
        </p:txBody>
      </p:sp>
      <p:sp>
        <p:nvSpPr>
          <p:cNvPr name="TextBox 17" id="17"/>
          <p:cNvSpPr txBox="true"/>
          <p:nvPr/>
        </p:nvSpPr>
        <p:spPr>
          <a:xfrm rot="0">
            <a:off x="11681437" y="6918080"/>
            <a:ext cx="3552960" cy="1238250"/>
          </a:xfrm>
          <a:prstGeom prst="rect">
            <a:avLst/>
          </a:prstGeom>
        </p:spPr>
        <p:txBody>
          <a:bodyPr anchor="t" rtlCol="false" tIns="0" lIns="0" bIns="0" rIns="0">
            <a:spAutoFit/>
          </a:bodyPr>
          <a:lstStyle/>
          <a:p>
            <a:pPr algn="ctr">
              <a:lnSpc>
                <a:spcPts val="3374"/>
              </a:lnSpc>
            </a:pPr>
            <a:r>
              <a:rPr lang="en-US" sz="2499" spc="149">
                <a:solidFill>
                  <a:srgbClr val="494949"/>
                </a:solidFill>
                <a:latin typeface="Montserrat Bold"/>
              </a:rPr>
              <a:t>CHARUL WADHWA</a:t>
            </a:r>
          </a:p>
          <a:p>
            <a:pPr algn="ctr">
              <a:lnSpc>
                <a:spcPts val="3374"/>
              </a:lnSpc>
            </a:pPr>
            <a:r>
              <a:rPr lang="en-US" sz="2499" spc="149">
                <a:solidFill>
                  <a:srgbClr val="494949"/>
                </a:solidFill>
                <a:latin typeface="Montserrat Bold"/>
              </a:rPr>
              <a:t>102103210</a:t>
            </a:r>
          </a:p>
          <a:p>
            <a:pPr algn="ctr" marL="0" indent="0" lvl="0">
              <a:lnSpc>
                <a:spcPts val="3374"/>
              </a:lnSpc>
              <a:spcBef>
                <a:spcPct val="0"/>
              </a:spcBef>
            </a:pPr>
            <a:r>
              <a:rPr lang="en-US" sz="2499" spc="149">
                <a:solidFill>
                  <a:srgbClr val="494949"/>
                </a:solidFill>
                <a:latin typeface="Montserrat Bold"/>
              </a:rPr>
              <a:t>3CO8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DAFwsi7IGY4</dc:identifier>
  <dcterms:modified xsi:type="dcterms:W3CDTF">2011-08-01T06:04:30Z</dcterms:modified>
  <cp:revision>1</cp:revision>
  <dc:title>Yoga Posture Detection System</dc:title>
</cp:coreProperties>
</file>